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5" r:id="rId3"/>
    <p:sldId id="257" r:id="rId4"/>
    <p:sldId id="258" r:id="rId5"/>
    <p:sldId id="259" r:id="rId6"/>
    <p:sldId id="263" r:id="rId7"/>
    <p:sldId id="261" r:id="rId8"/>
    <p:sldId id="269" r:id="rId9"/>
    <p:sldId id="267" r:id="rId10"/>
    <p:sldId id="264" r:id="rId11"/>
    <p:sldId id="260"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59" autoAdjust="0"/>
    <p:restoredTop sz="90327" autoAdjust="0"/>
  </p:normalViewPr>
  <p:slideViewPr>
    <p:cSldViewPr snapToGrid="0">
      <p:cViewPr varScale="1">
        <p:scale>
          <a:sx n="71" d="100"/>
          <a:sy n="71" d="100"/>
        </p:scale>
        <p:origin x="941"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jpeg>
</file>

<file path=ppt/media/image12.png>
</file>

<file path=ppt/media/image2.jpeg>
</file>

<file path=ppt/media/image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D26757-2D19-4872-9097-C11CCBD13EA9}" type="datetimeFigureOut">
              <a:rPr lang="en-IN" smtClean="0"/>
              <a:t>25-01-2024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B1F06D1-2BA5-4A75-A543-6C427FE9BB9B}" type="slidenum">
              <a:rPr lang="en-IN" smtClean="0"/>
              <a:t>‹#›</a:t>
            </a:fld>
            <a:endParaRPr lang="en-IN"/>
          </a:p>
        </p:txBody>
      </p:sp>
    </p:spTree>
    <p:extLst>
      <p:ext uri="{BB962C8B-B14F-4D97-AF65-F5344CB8AC3E}">
        <p14:creationId xmlns:p14="http://schemas.microsoft.com/office/powerpoint/2010/main" val="6896858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o8t.com/blog/salience-network"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b="1" dirty="0"/>
          </a:p>
        </p:txBody>
      </p:sp>
      <p:sp>
        <p:nvSpPr>
          <p:cNvPr id="4" name="Slide Number Placeholder 3"/>
          <p:cNvSpPr>
            <a:spLocks noGrp="1"/>
          </p:cNvSpPr>
          <p:nvPr>
            <p:ph type="sldNum" sz="quarter" idx="5"/>
          </p:nvPr>
        </p:nvSpPr>
        <p:spPr/>
        <p:txBody>
          <a:bodyPr/>
          <a:lstStyle/>
          <a:p>
            <a:fld id="{7B1F06D1-2BA5-4A75-A543-6C427FE9BB9B}" type="slidenum">
              <a:rPr lang="en-IN" smtClean="0"/>
              <a:t>2</a:t>
            </a:fld>
            <a:endParaRPr lang="en-IN"/>
          </a:p>
        </p:txBody>
      </p:sp>
    </p:spTree>
    <p:extLst>
      <p:ext uri="{BB962C8B-B14F-4D97-AF65-F5344CB8AC3E}">
        <p14:creationId xmlns:p14="http://schemas.microsoft.com/office/powerpoint/2010/main" val="2129215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B1F06D1-2BA5-4A75-A543-6C427FE9BB9B}" type="slidenum">
              <a:rPr lang="en-IN" smtClean="0"/>
              <a:t>3</a:t>
            </a:fld>
            <a:endParaRPr lang="en-IN"/>
          </a:p>
        </p:txBody>
      </p:sp>
    </p:spTree>
    <p:extLst>
      <p:ext uri="{BB962C8B-B14F-4D97-AF65-F5344CB8AC3E}">
        <p14:creationId xmlns:p14="http://schemas.microsoft.com/office/powerpoint/2010/main" val="4202565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B1F06D1-2BA5-4A75-A543-6C427FE9BB9B}" type="slidenum">
              <a:rPr lang="en-IN" smtClean="0"/>
              <a:t>4</a:t>
            </a:fld>
            <a:endParaRPr lang="en-IN"/>
          </a:p>
        </p:txBody>
      </p:sp>
    </p:spTree>
    <p:extLst>
      <p:ext uri="{BB962C8B-B14F-4D97-AF65-F5344CB8AC3E}">
        <p14:creationId xmlns:p14="http://schemas.microsoft.com/office/powerpoint/2010/main" val="42042343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FFFFFF"/>
                </a:solidFill>
                <a:effectLst/>
                <a:latin typeface="Montserrat" panose="00000500000000000000" pitchFamily="2" charset="0"/>
              </a:rPr>
              <a:t>The </a:t>
            </a:r>
            <a:r>
              <a:rPr lang="en-US" b="0" i="0" u="none" strike="noStrike" dirty="0">
                <a:solidFill>
                  <a:srgbClr val="FFFFFF"/>
                </a:solidFill>
                <a:effectLst/>
                <a:latin typeface="Montserrat" panose="00000500000000000000" pitchFamily="2" charset="0"/>
                <a:hlinkClick r:id="rId3"/>
              </a:rPr>
              <a:t>salience network</a:t>
            </a:r>
            <a:r>
              <a:rPr lang="en-US" b="0" i="0" dirty="0">
                <a:solidFill>
                  <a:srgbClr val="FFFFFF"/>
                </a:solidFill>
                <a:effectLst/>
                <a:latin typeface="Montserrat" panose="00000500000000000000" pitchFamily="2" charset="0"/>
              </a:rPr>
              <a:t> is solely responsible for regulating the switch between these two control networks, and it determines which network is in control at any given moment. Additionally, the SN is also responsible for regulating emotion and pain from the other main networks. The SN regulates these changes so quickly and effectively that the process is typically imperceptible to the human mind.</a:t>
            </a:r>
          </a:p>
          <a:p>
            <a:pPr algn="l"/>
            <a:r>
              <a:rPr lang="en-US" b="0" i="0" dirty="0">
                <a:solidFill>
                  <a:srgbClr val="FFFFFF"/>
                </a:solidFill>
                <a:effectLst/>
                <a:latin typeface="Montserrat" panose="00000500000000000000" pitchFamily="2" charset="0"/>
              </a:rPr>
              <a:t>However, the SN can have negative implications for the brain when it becomes overactive and abnormally handles network switching or emotional regulation. These irregularities can lead to mental illness, such as schizophrenia, depression, anxiety, and post-traumatic stress disorder. Analyzing the brain's neural networks opens up a range of possibilities to diagnose and treat these neuropsychiatric disorders.</a:t>
            </a:r>
          </a:p>
        </p:txBody>
      </p:sp>
      <p:sp>
        <p:nvSpPr>
          <p:cNvPr id="4" name="Slide Number Placeholder 3"/>
          <p:cNvSpPr>
            <a:spLocks noGrp="1"/>
          </p:cNvSpPr>
          <p:nvPr>
            <p:ph type="sldNum" sz="quarter" idx="5"/>
          </p:nvPr>
        </p:nvSpPr>
        <p:spPr/>
        <p:txBody>
          <a:bodyPr/>
          <a:lstStyle/>
          <a:p>
            <a:fld id="{7B1F06D1-2BA5-4A75-A543-6C427FE9BB9B}" type="slidenum">
              <a:rPr lang="en-IN" smtClean="0"/>
              <a:t>5</a:t>
            </a:fld>
            <a:endParaRPr lang="en-IN"/>
          </a:p>
        </p:txBody>
      </p:sp>
    </p:spTree>
    <p:extLst>
      <p:ext uri="{BB962C8B-B14F-4D97-AF65-F5344CB8AC3E}">
        <p14:creationId xmlns:p14="http://schemas.microsoft.com/office/powerpoint/2010/main" val="24620172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B1F06D1-2BA5-4A75-A543-6C427FE9BB9B}" type="slidenum">
              <a:rPr lang="en-IN" smtClean="0"/>
              <a:t>6</a:t>
            </a:fld>
            <a:endParaRPr lang="en-IN"/>
          </a:p>
        </p:txBody>
      </p:sp>
    </p:spTree>
    <p:extLst>
      <p:ext uri="{BB962C8B-B14F-4D97-AF65-F5344CB8AC3E}">
        <p14:creationId xmlns:p14="http://schemas.microsoft.com/office/powerpoint/2010/main" val="31760512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Though at first it appears to be a single region of the brain, the visual system is made up of multiple, neighboring functional areas that work collectively for cohesive visual processing.</a:t>
            </a:r>
          </a:p>
          <a:p>
            <a:endParaRPr lang="en-IN" dirty="0"/>
          </a:p>
        </p:txBody>
      </p:sp>
      <p:sp>
        <p:nvSpPr>
          <p:cNvPr id="4" name="Slide Number Placeholder 3"/>
          <p:cNvSpPr>
            <a:spLocks noGrp="1"/>
          </p:cNvSpPr>
          <p:nvPr>
            <p:ph type="sldNum" sz="quarter" idx="5"/>
          </p:nvPr>
        </p:nvSpPr>
        <p:spPr/>
        <p:txBody>
          <a:bodyPr/>
          <a:lstStyle/>
          <a:p>
            <a:fld id="{7B1F06D1-2BA5-4A75-A543-6C427FE9BB9B}" type="slidenum">
              <a:rPr lang="en-IN" smtClean="0"/>
              <a:t>9</a:t>
            </a:fld>
            <a:endParaRPr lang="en-IN"/>
          </a:p>
        </p:txBody>
      </p:sp>
    </p:spTree>
    <p:extLst>
      <p:ext uri="{BB962C8B-B14F-4D97-AF65-F5344CB8AC3E}">
        <p14:creationId xmlns:p14="http://schemas.microsoft.com/office/powerpoint/2010/main" val="15112159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ED7B9-D77E-A5DA-F5A7-9C8D8E43570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B67C9FE-20A3-C7EC-F2DD-FB12524DFA4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5D482BC-BC7B-4689-1876-71CA40142C06}"/>
              </a:ext>
            </a:extLst>
          </p:cNvPr>
          <p:cNvSpPr>
            <a:spLocks noGrp="1"/>
          </p:cNvSpPr>
          <p:nvPr>
            <p:ph type="dt" sz="half" idx="10"/>
          </p:nvPr>
        </p:nvSpPr>
        <p:spPr/>
        <p:txBody>
          <a:bodyPr/>
          <a:lstStyle/>
          <a:p>
            <a:fld id="{2522152C-9E3C-4449-98AF-6F88EE727A5B}" type="datetimeFigureOut">
              <a:rPr lang="en-IN" smtClean="0"/>
              <a:t>25-01-2024</a:t>
            </a:fld>
            <a:endParaRPr lang="en-IN"/>
          </a:p>
        </p:txBody>
      </p:sp>
      <p:sp>
        <p:nvSpPr>
          <p:cNvPr id="5" name="Footer Placeholder 4">
            <a:extLst>
              <a:ext uri="{FF2B5EF4-FFF2-40B4-BE49-F238E27FC236}">
                <a16:creationId xmlns:a16="http://schemas.microsoft.com/office/drawing/2014/main" id="{392D102E-0047-FB7C-AD77-85D38674798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1D34D48-9D20-80C4-E84E-D85E5DC9594B}"/>
              </a:ext>
            </a:extLst>
          </p:cNvPr>
          <p:cNvSpPr>
            <a:spLocks noGrp="1"/>
          </p:cNvSpPr>
          <p:nvPr>
            <p:ph type="sldNum" sz="quarter" idx="12"/>
          </p:nvPr>
        </p:nvSpPr>
        <p:spPr/>
        <p:txBody>
          <a:bodyPr/>
          <a:lstStyle/>
          <a:p>
            <a:fld id="{C776302A-FE5A-4496-9DBA-19E19FD579A2}" type="slidenum">
              <a:rPr lang="en-IN" smtClean="0"/>
              <a:t>‹#›</a:t>
            </a:fld>
            <a:endParaRPr lang="en-IN"/>
          </a:p>
        </p:txBody>
      </p:sp>
    </p:spTree>
    <p:extLst>
      <p:ext uri="{BB962C8B-B14F-4D97-AF65-F5344CB8AC3E}">
        <p14:creationId xmlns:p14="http://schemas.microsoft.com/office/powerpoint/2010/main" val="4060995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588CA-4E79-5775-E35C-FA164E59379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C423D0D-880D-9924-46F3-E526D4C3B1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C532C28-5E2A-CE0B-A04D-C2D31E3A25FC}"/>
              </a:ext>
            </a:extLst>
          </p:cNvPr>
          <p:cNvSpPr>
            <a:spLocks noGrp="1"/>
          </p:cNvSpPr>
          <p:nvPr>
            <p:ph type="dt" sz="half" idx="10"/>
          </p:nvPr>
        </p:nvSpPr>
        <p:spPr/>
        <p:txBody>
          <a:bodyPr/>
          <a:lstStyle/>
          <a:p>
            <a:fld id="{2522152C-9E3C-4449-98AF-6F88EE727A5B}" type="datetimeFigureOut">
              <a:rPr lang="en-IN" smtClean="0"/>
              <a:t>25-01-2024</a:t>
            </a:fld>
            <a:endParaRPr lang="en-IN"/>
          </a:p>
        </p:txBody>
      </p:sp>
      <p:sp>
        <p:nvSpPr>
          <p:cNvPr id="5" name="Footer Placeholder 4">
            <a:extLst>
              <a:ext uri="{FF2B5EF4-FFF2-40B4-BE49-F238E27FC236}">
                <a16:creationId xmlns:a16="http://schemas.microsoft.com/office/drawing/2014/main" id="{3BF3D025-6907-D206-A112-84E030765B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E86F4EA-07D0-192A-CCD1-1BC49E9C8881}"/>
              </a:ext>
            </a:extLst>
          </p:cNvPr>
          <p:cNvSpPr>
            <a:spLocks noGrp="1"/>
          </p:cNvSpPr>
          <p:nvPr>
            <p:ph type="sldNum" sz="quarter" idx="12"/>
          </p:nvPr>
        </p:nvSpPr>
        <p:spPr/>
        <p:txBody>
          <a:bodyPr/>
          <a:lstStyle/>
          <a:p>
            <a:fld id="{C776302A-FE5A-4496-9DBA-19E19FD579A2}" type="slidenum">
              <a:rPr lang="en-IN" smtClean="0"/>
              <a:t>‹#›</a:t>
            </a:fld>
            <a:endParaRPr lang="en-IN"/>
          </a:p>
        </p:txBody>
      </p:sp>
    </p:spTree>
    <p:extLst>
      <p:ext uri="{BB962C8B-B14F-4D97-AF65-F5344CB8AC3E}">
        <p14:creationId xmlns:p14="http://schemas.microsoft.com/office/powerpoint/2010/main" val="703841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2564D13-0270-CAB9-582C-4B975FB4BB1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4E5D51D-783E-5684-C976-553464701F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489DFFE-ABEE-E7BF-2E77-98ED98009A01}"/>
              </a:ext>
            </a:extLst>
          </p:cNvPr>
          <p:cNvSpPr>
            <a:spLocks noGrp="1"/>
          </p:cNvSpPr>
          <p:nvPr>
            <p:ph type="dt" sz="half" idx="10"/>
          </p:nvPr>
        </p:nvSpPr>
        <p:spPr/>
        <p:txBody>
          <a:bodyPr/>
          <a:lstStyle/>
          <a:p>
            <a:fld id="{2522152C-9E3C-4449-98AF-6F88EE727A5B}" type="datetimeFigureOut">
              <a:rPr lang="en-IN" smtClean="0"/>
              <a:t>25-01-2024</a:t>
            </a:fld>
            <a:endParaRPr lang="en-IN"/>
          </a:p>
        </p:txBody>
      </p:sp>
      <p:sp>
        <p:nvSpPr>
          <p:cNvPr id="5" name="Footer Placeholder 4">
            <a:extLst>
              <a:ext uri="{FF2B5EF4-FFF2-40B4-BE49-F238E27FC236}">
                <a16:creationId xmlns:a16="http://schemas.microsoft.com/office/drawing/2014/main" id="{9D0E546B-D77B-7893-CD20-6D212043D31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CD7C3B8-E0AE-C729-321B-4EBE234D6376}"/>
              </a:ext>
            </a:extLst>
          </p:cNvPr>
          <p:cNvSpPr>
            <a:spLocks noGrp="1"/>
          </p:cNvSpPr>
          <p:nvPr>
            <p:ph type="sldNum" sz="quarter" idx="12"/>
          </p:nvPr>
        </p:nvSpPr>
        <p:spPr/>
        <p:txBody>
          <a:bodyPr/>
          <a:lstStyle/>
          <a:p>
            <a:fld id="{C776302A-FE5A-4496-9DBA-19E19FD579A2}" type="slidenum">
              <a:rPr lang="en-IN" smtClean="0"/>
              <a:t>‹#›</a:t>
            </a:fld>
            <a:endParaRPr lang="en-IN"/>
          </a:p>
        </p:txBody>
      </p:sp>
    </p:spTree>
    <p:extLst>
      <p:ext uri="{BB962C8B-B14F-4D97-AF65-F5344CB8AC3E}">
        <p14:creationId xmlns:p14="http://schemas.microsoft.com/office/powerpoint/2010/main" val="3065211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4F6AD-ED39-DAB5-4DF4-5C1B04851A8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6337525-8E04-2989-9311-EA4FEF3AB82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241E58D-9ACC-7DB8-DAAF-9872ADDF67AF}"/>
              </a:ext>
            </a:extLst>
          </p:cNvPr>
          <p:cNvSpPr>
            <a:spLocks noGrp="1"/>
          </p:cNvSpPr>
          <p:nvPr>
            <p:ph type="dt" sz="half" idx="10"/>
          </p:nvPr>
        </p:nvSpPr>
        <p:spPr/>
        <p:txBody>
          <a:bodyPr/>
          <a:lstStyle/>
          <a:p>
            <a:fld id="{2522152C-9E3C-4449-98AF-6F88EE727A5B}" type="datetimeFigureOut">
              <a:rPr lang="en-IN" smtClean="0"/>
              <a:t>25-01-2024</a:t>
            </a:fld>
            <a:endParaRPr lang="en-IN"/>
          </a:p>
        </p:txBody>
      </p:sp>
      <p:sp>
        <p:nvSpPr>
          <p:cNvPr id="5" name="Footer Placeholder 4">
            <a:extLst>
              <a:ext uri="{FF2B5EF4-FFF2-40B4-BE49-F238E27FC236}">
                <a16:creationId xmlns:a16="http://schemas.microsoft.com/office/drawing/2014/main" id="{B1FDB35D-9D56-1DBE-4901-631D5ECBDBB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AC27EC-BC48-B57D-1517-7AAE27924D5A}"/>
              </a:ext>
            </a:extLst>
          </p:cNvPr>
          <p:cNvSpPr>
            <a:spLocks noGrp="1"/>
          </p:cNvSpPr>
          <p:nvPr>
            <p:ph type="sldNum" sz="quarter" idx="12"/>
          </p:nvPr>
        </p:nvSpPr>
        <p:spPr/>
        <p:txBody>
          <a:bodyPr/>
          <a:lstStyle/>
          <a:p>
            <a:fld id="{C776302A-FE5A-4496-9DBA-19E19FD579A2}" type="slidenum">
              <a:rPr lang="en-IN" smtClean="0"/>
              <a:t>‹#›</a:t>
            </a:fld>
            <a:endParaRPr lang="en-IN"/>
          </a:p>
        </p:txBody>
      </p:sp>
    </p:spTree>
    <p:extLst>
      <p:ext uri="{BB962C8B-B14F-4D97-AF65-F5344CB8AC3E}">
        <p14:creationId xmlns:p14="http://schemas.microsoft.com/office/powerpoint/2010/main" val="16227252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5626B-D26B-1BFF-BBBB-836EFCE01D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57514D6-C472-3E94-2409-074D89C7FB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BEBDC6-6920-81FC-6A28-9FE59FADA0AD}"/>
              </a:ext>
            </a:extLst>
          </p:cNvPr>
          <p:cNvSpPr>
            <a:spLocks noGrp="1"/>
          </p:cNvSpPr>
          <p:nvPr>
            <p:ph type="dt" sz="half" idx="10"/>
          </p:nvPr>
        </p:nvSpPr>
        <p:spPr/>
        <p:txBody>
          <a:bodyPr/>
          <a:lstStyle/>
          <a:p>
            <a:fld id="{2522152C-9E3C-4449-98AF-6F88EE727A5B}" type="datetimeFigureOut">
              <a:rPr lang="en-IN" smtClean="0"/>
              <a:t>25-01-2024</a:t>
            </a:fld>
            <a:endParaRPr lang="en-IN"/>
          </a:p>
        </p:txBody>
      </p:sp>
      <p:sp>
        <p:nvSpPr>
          <p:cNvPr id="5" name="Footer Placeholder 4">
            <a:extLst>
              <a:ext uri="{FF2B5EF4-FFF2-40B4-BE49-F238E27FC236}">
                <a16:creationId xmlns:a16="http://schemas.microsoft.com/office/drawing/2014/main" id="{F355E45C-71E5-92D4-AAD1-8020C633EB0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C2E3E3D-7B9D-5C3B-A2F6-DB0AE2F267F0}"/>
              </a:ext>
            </a:extLst>
          </p:cNvPr>
          <p:cNvSpPr>
            <a:spLocks noGrp="1"/>
          </p:cNvSpPr>
          <p:nvPr>
            <p:ph type="sldNum" sz="quarter" idx="12"/>
          </p:nvPr>
        </p:nvSpPr>
        <p:spPr/>
        <p:txBody>
          <a:bodyPr/>
          <a:lstStyle/>
          <a:p>
            <a:fld id="{C776302A-FE5A-4496-9DBA-19E19FD579A2}" type="slidenum">
              <a:rPr lang="en-IN" smtClean="0"/>
              <a:t>‹#›</a:t>
            </a:fld>
            <a:endParaRPr lang="en-IN"/>
          </a:p>
        </p:txBody>
      </p:sp>
    </p:spTree>
    <p:extLst>
      <p:ext uri="{BB962C8B-B14F-4D97-AF65-F5344CB8AC3E}">
        <p14:creationId xmlns:p14="http://schemas.microsoft.com/office/powerpoint/2010/main" val="16997790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A8724-709A-D555-42FD-D2D93B0EB72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8BB2D24-C390-215A-C5D6-D38F54C946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721F33D-D7A9-2F6C-4E32-1D45B3B47A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A19EC97-AB04-BCB5-05F6-6F3377A2F368}"/>
              </a:ext>
            </a:extLst>
          </p:cNvPr>
          <p:cNvSpPr>
            <a:spLocks noGrp="1"/>
          </p:cNvSpPr>
          <p:nvPr>
            <p:ph type="dt" sz="half" idx="10"/>
          </p:nvPr>
        </p:nvSpPr>
        <p:spPr/>
        <p:txBody>
          <a:bodyPr/>
          <a:lstStyle/>
          <a:p>
            <a:fld id="{2522152C-9E3C-4449-98AF-6F88EE727A5B}" type="datetimeFigureOut">
              <a:rPr lang="en-IN" smtClean="0"/>
              <a:t>25-01-2024</a:t>
            </a:fld>
            <a:endParaRPr lang="en-IN"/>
          </a:p>
        </p:txBody>
      </p:sp>
      <p:sp>
        <p:nvSpPr>
          <p:cNvPr id="6" name="Footer Placeholder 5">
            <a:extLst>
              <a:ext uri="{FF2B5EF4-FFF2-40B4-BE49-F238E27FC236}">
                <a16:creationId xmlns:a16="http://schemas.microsoft.com/office/drawing/2014/main" id="{BB4B1B8B-6367-AD52-AB29-7FA129F5A6A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12A2618-5DA4-CC93-932A-50FA2CFE6596}"/>
              </a:ext>
            </a:extLst>
          </p:cNvPr>
          <p:cNvSpPr>
            <a:spLocks noGrp="1"/>
          </p:cNvSpPr>
          <p:nvPr>
            <p:ph type="sldNum" sz="quarter" idx="12"/>
          </p:nvPr>
        </p:nvSpPr>
        <p:spPr/>
        <p:txBody>
          <a:bodyPr/>
          <a:lstStyle/>
          <a:p>
            <a:fld id="{C776302A-FE5A-4496-9DBA-19E19FD579A2}" type="slidenum">
              <a:rPr lang="en-IN" smtClean="0"/>
              <a:t>‹#›</a:t>
            </a:fld>
            <a:endParaRPr lang="en-IN"/>
          </a:p>
        </p:txBody>
      </p:sp>
    </p:spTree>
    <p:extLst>
      <p:ext uri="{BB962C8B-B14F-4D97-AF65-F5344CB8AC3E}">
        <p14:creationId xmlns:p14="http://schemas.microsoft.com/office/powerpoint/2010/main" val="10973581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18D42C-D496-5891-5BD1-508C8541A87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C4828F6-AD71-5451-E9F2-F57BB17666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53A122B-4C23-A4DB-2677-CAFF303661F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E26FB43-D1C6-FEC5-EAC5-85C82E71FF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EA18D81-4F60-0F04-E17C-880672A3977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3186206-F0CB-DEBB-BDD8-43DDDB691E17}"/>
              </a:ext>
            </a:extLst>
          </p:cNvPr>
          <p:cNvSpPr>
            <a:spLocks noGrp="1"/>
          </p:cNvSpPr>
          <p:nvPr>
            <p:ph type="dt" sz="half" idx="10"/>
          </p:nvPr>
        </p:nvSpPr>
        <p:spPr/>
        <p:txBody>
          <a:bodyPr/>
          <a:lstStyle/>
          <a:p>
            <a:fld id="{2522152C-9E3C-4449-98AF-6F88EE727A5B}" type="datetimeFigureOut">
              <a:rPr lang="en-IN" smtClean="0"/>
              <a:t>25-01-2024</a:t>
            </a:fld>
            <a:endParaRPr lang="en-IN"/>
          </a:p>
        </p:txBody>
      </p:sp>
      <p:sp>
        <p:nvSpPr>
          <p:cNvPr id="8" name="Footer Placeholder 7">
            <a:extLst>
              <a:ext uri="{FF2B5EF4-FFF2-40B4-BE49-F238E27FC236}">
                <a16:creationId xmlns:a16="http://schemas.microsoft.com/office/drawing/2014/main" id="{929544E4-25AB-D46F-25A2-C65B07566D6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DC9938EB-C4FF-C987-04A9-29D956D5FC7D}"/>
              </a:ext>
            </a:extLst>
          </p:cNvPr>
          <p:cNvSpPr>
            <a:spLocks noGrp="1"/>
          </p:cNvSpPr>
          <p:nvPr>
            <p:ph type="sldNum" sz="quarter" idx="12"/>
          </p:nvPr>
        </p:nvSpPr>
        <p:spPr/>
        <p:txBody>
          <a:bodyPr/>
          <a:lstStyle/>
          <a:p>
            <a:fld id="{C776302A-FE5A-4496-9DBA-19E19FD579A2}" type="slidenum">
              <a:rPr lang="en-IN" smtClean="0"/>
              <a:t>‹#›</a:t>
            </a:fld>
            <a:endParaRPr lang="en-IN"/>
          </a:p>
        </p:txBody>
      </p:sp>
    </p:spTree>
    <p:extLst>
      <p:ext uri="{BB962C8B-B14F-4D97-AF65-F5344CB8AC3E}">
        <p14:creationId xmlns:p14="http://schemas.microsoft.com/office/powerpoint/2010/main" val="1483068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7FE0D-BC3E-9623-2390-4975B6D0569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9580106A-0E50-A7FF-3946-DD4A70567083}"/>
              </a:ext>
            </a:extLst>
          </p:cNvPr>
          <p:cNvSpPr>
            <a:spLocks noGrp="1"/>
          </p:cNvSpPr>
          <p:nvPr>
            <p:ph type="dt" sz="half" idx="10"/>
          </p:nvPr>
        </p:nvSpPr>
        <p:spPr/>
        <p:txBody>
          <a:bodyPr/>
          <a:lstStyle/>
          <a:p>
            <a:fld id="{2522152C-9E3C-4449-98AF-6F88EE727A5B}" type="datetimeFigureOut">
              <a:rPr lang="en-IN" smtClean="0"/>
              <a:t>25-01-2024</a:t>
            </a:fld>
            <a:endParaRPr lang="en-IN"/>
          </a:p>
        </p:txBody>
      </p:sp>
      <p:sp>
        <p:nvSpPr>
          <p:cNvPr id="4" name="Footer Placeholder 3">
            <a:extLst>
              <a:ext uri="{FF2B5EF4-FFF2-40B4-BE49-F238E27FC236}">
                <a16:creationId xmlns:a16="http://schemas.microsoft.com/office/drawing/2014/main" id="{DCF8E794-9327-5755-508E-85A53E30D7B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A17D8B8-53DD-8A60-8631-4D62907F0FFD}"/>
              </a:ext>
            </a:extLst>
          </p:cNvPr>
          <p:cNvSpPr>
            <a:spLocks noGrp="1"/>
          </p:cNvSpPr>
          <p:nvPr>
            <p:ph type="sldNum" sz="quarter" idx="12"/>
          </p:nvPr>
        </p:nvSpPr>
        <p:spPr/>
        <p:txBody>
          <a:bodyPr/>
          <a:lstStyle/>
          <a:p>
            <a:fld id="{C776302A-FE5A-4496-9DBA-19E19FD579A2}" type="slidenum">
              <a:rPr lang="en-IN" smtClean="0"/>
              <a:t>‹#›</a:t>
            </a:fld>
            <a:endParaRPr lang="en-IN"/>
          </a:p>
        </p:txBody>
      </p:sp>
    </p:spTree>
    <p:extLst>
      <p:ext uri="{BB962C8B-B14F-4D97-AF65-F5344CB8AC3E}">
        <p14:creationId xmlns:p14="http://schemas.microsoft.com/office/powerpoint/2010/main" val="2818130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4AEC738-6511-E278-A8BE-82B15677F9DF}"/>
              </a:ext>
            </a:extLst>
          </p:cNvPr>
          <p:cNvSpPr>
            <a:spLocks noGrp="1"/>
          </p:cNvSpPr>
          <p:nvPr>
            <p:ph type="dt" sz="half" idx="10"/>
          </p:nvPr>
        </p:nvSpPr>
        <p:spPr/>
        <p:txBody>
          <a:bodyPr/>
          <a:lstStyle/>
          <a:p>
            <a:fld id="{2522152C-9E3C-4449-98AF-6F88EE727A5B}" type="datetimeFigureOut">
              <a:rPr lang="en-IN" smtClean="0"/>
              <a:t>25-01-2024</a:t>
            </a:fld>
            <a:endParaRPr lang="en-IN"/>
          </a:p>
        </p:txBody>
      </p:sp>
      <p:sp>
        <p:nvSpPr>
          <p:cNvPr id="3" name="Footer Placeholder 2">
            <a:extLst>
              <a:ext uri="{FF2B5EF4-FFF2-40B4-BE49-F238E27FC236}">
                <a16:creationId xmlns:a16="http://schemas.microsoft.com/office/drawing/2014/main" id="{955F4E64-544C-C960-5298-8D1451EEC1E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31228EE-DDEE-CDB0-FD24-BC665F381921}"/>
              </a:ext>
            </a:extLst>
          </p:cNvPr>
          <p:cNvSpPr>
            <a:spLocks noGrp="1"/>
          </p:cNvSpPr>
          <p:nvPr>
            <p:ph type="sldNum" sz="quarter" idx="12"/>
          </p:nvPr>
        </p:nvSpPr>
        <p:spPr/>
        <p:txBody>
          <a:bodyPr/>
          <a:lstStyle/>
          <a:p>
            <a:fld id="{C776302A-FE5A-4496-9DBA-19E19FD579A2}" type="slidenum">
              <a:rPr lang="en-IN" smtClean="0"/>
              <a:t>‹#›</a:t>
            </a:fld>
            <a:endParaRPr lang="en-IN"/>
          </a:p>
        </p:txBody>
      </p:sp>
    </p:spTree>
    <p:extLst>
      <p:ext uri="{BB962C8B-B14F-4D97-AF65-F5344CB8AC3E}">
        <p14:creationId xmlns:p14="http://schemas.microsoft.com/office/powerpoint/2010/main" val="658732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C9705-5466-B1DC-7DFC-2F8EA5C1CC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A3A21E8-DE77-295E-87CB-9BB9EA6783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6538309B-448F-A906-24CB-3C851FE307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706AC8-FF99-2E74-DD80-E910DA07DC7C}"/>
              </a:ext>
            </a:extLst>
          </p:cNvPr>
          <p:cNvSpPr>
            <a:spLocks noGrp="1"/>
          </p:cNvSpPr>
          <p:nvPr>
            <p:ph type="dt" sz="half" idx="10"/>
          </p:nvPr>
        </p:nvSpPr>
        <p:spPr/>
        <p:txBody>
          <a:bodyPr/>
          <a:lstStyle/>
          <a:p>
            <a:fld id="{2522152C-9E3C-4449-98AF-6F88EE727A5B}" type="datetimeFigureOut">
              <a:rPr lang="en-IN" smtClean="0"/>
              <a:t>25-01-2024</a:t>
            </a:fld>
            <a:endParaRPr lang="en-IN"/>
          </a:p>
        </p:txBody>
      </p:sp>
      <p:sp>
        <p:nvSpPr>
          <p:cNvPr id="6" name="Footer Placeholder 5">
            <a:extLst>
              <a:ext uri="{FF2B5EF4-FFF2-40B4-BE49-F238E27FC236}">
                <a16:creationId xmlns:a16="http://schemas.microsoft.com/office/drawing/2014/main" id="{E32C1237-A423-9213-25C9-4498A1261E3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10B4CE9-AC8C-239A-EB2E-13A9DA786824}"/>
              </a:ext>
            </a:extLst>
          </p:cNvPr>
          <p:cNvSpPr>
            <a:spLocks noGrp="1"/>
          </p:cNvSpPr>
          <p:nvPr>
            <p:ph type="sldNum" sz="quarter" idx="12"/>
          </p:nvPr>
        </p:nvSpPr>
        <p:spPr/>
        <p:txBody>
          <a:bodyPr/>
          <a:lstStyle/>
          <a:p>
            <a:fld id="{C776302A-FE5A-4496-9DBA-19E19FD579A2}" type="slidenum">
              <a:rPr lang="en-IN" smtClean="0"/>
              <a:t>‹#›</a:t>
            </a:fld>
            <a:endParaRPr lang="en-IN"/>
          </a:p>
        </p:txBody>
      </p:sp>
    </p:spTree>
    <p:extLst>
      <p:ext uri="{BB962C8B-B14F-4D97-AF65-F5344CB8AC3E}">
        <p14:creationId xmlns:p14="http://schemas.microsoft.com/office/powerpoint/2010/main" val="22666143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5C6D9-22D0-65D3-31F7-6ACD6F5264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1B01295-4DE6-0EF2-F387-4F0DE1F210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C645848D-D59C-B381-E83E-AE97690CC0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E1C0B8-A280-8DFA-1AB9-06D00266279E}"/>
              </a:ext>
            </a:extLst>
          </p:cNvPr>
          <p:cNvSpPr>
            <a:spLocks noGrp="1"/>
          </p:cNvSpPr>
          <p:nvPr>
            <p:ph type="dt" sz="half" idx="10"/>
          </p:nvPr>
        </p:nvSpPr>
        <p:spPr/>
        <p:txBody>
          <a:bodyPr/>
          <a:lstStyle/>
          <a:p>
            <a:fld id="{2522152C-9E3C-4449-98AF-6F88EE727A5B}" type="datetimeFigureOut">
              <a:rPr lang="en-IN" smtClean="0"/>
              <a:t>25-01-2024</a:t>
            </a:fld>
            <a:endParaRPr lang="en-IN"/>
          </a:p>
        </p:txBody>
      </p:sp>
      <p:sp>
        <p:nvSpPr>
          <p:cNvPr id="6" name="Footer Placeholder 5">
            <a:extLst>
              <a:ext uri="{FF2B5EF4-FFF2-40B4-BE49-F238E27FC236}">
                <a16:creationId xmlns:a16="http://schemas.microsoft.com/office/drawing/2014/main" id="{65DD1073-C522-2BE0-DE42-3B65466596C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96D9C65-0230-053D-19EC-57486F7CF608}"/>
              </a:ext>
            </a:extLst>
          </p:cNvPr>
          <p:cNvSpPr>
            <a:spLocks noGrp="1"/>
          </p:cNvSpPr>
          <p:nvPr>
            <p:ph type="sldNum" sz="quarter" idx="12"/>
          </p:nvPr>
        </p:nvSpPr>
        <p:spPr/>
        <p:txBody>
          <a:bodyPr/>
          <a:lstStyle/>
          <a:p>
            <a:fld id="{C776302A-FE5A-4496-9DBA-19E19FD579A2}" type="slidenum">
              <a:rPr lang="en-IN" smtClean="0"/>
              <a:t>‹#›</a:t>
            </a:fld>
            <a:endParaRPr lang="en-IN"/>
          </a:p>
        </p:txBody>
      </p:sp>
    </p:spTree>
    <p:extLst>
      <p:ext uri="{BB962C8B-B14F-4D97-AF65-F5344CB8AC3E}">
        <p14:creationId xmlns:p14="http://schemas.microsoft.com/office/powerpoint/2010/main" val="35991695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79A0A8-8E96-6F85-D479-E3F48B5B1A6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69F8196-B3B6-7CCC-08EA-A6826DAF9E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6A5DB77-5BA4-DB15-F995-5DFE60C2FD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522152C-9E3C-4449-98AF-6F88EE727A5B}" type="datetimeFigureOut">
              <a:rPr lang="en-IN" smtClean="0"/>
              <a:t>25-01-2024</a:t>
            </a:fld>
            <a:endParaRPr lang="en-IN"/>
          </a:p>
        </p:txBody>
      </p:sp>
      <p:sp>
        <p:nvSpPr>
          <p:cNvPr id="5" name="Footer Placeholder 4">
            <a:extLst>
              <a:ext uri="{FF2B5EF4-FFF2-40B4-BE49-F238E27FC236}">
                <a16:creationId xmlns:a16="http://schemas.microsoft.com/office/drawing/2014/main" id="{65C95D2B-7327-0E35-7268-9BFAA8EF76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0641BDA-058D-9B76-81B9-56700EA378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76302A-FE5A-4496-9DBA-19E19FD579A2}" type="slidenum">
              <a:rPr lang="en-IN" smtClean="0"/>
              <a:t>‹#›</a:t>
            </a:fld>
            <a:endParaRPr lang="en-IN"/>
          </a:p>
        </p:txBody>
      </p:sp>
    </p:spTree>
    <p:extLst>
      <p:ext uri="{BB962C8B-B14F-4D97-AF65-F5344CB8AC3E}">
        <p14:creationId xmlns:p14="http://schemas.microsoft.com/office/powerpoint/2010/main" val="329705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pic>
        <p:nvPicPr>
          <p:cNvPr id="1026" name="Picture 2" descr="HCP parcellation generated through tractography">
            <a:extLst>
              <a:ext uri="{FF2B5EF4-FFF2-40B4-BE49-F238E27FC236}">
                <a16:creationId xmlns:a16="http://schemas.microsoft.com/office/drawing/2014/main" id="{21289098-5A11-105D-A8A3-C2000CC68B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808" y="0"/>
            <a:ext cx="10008311" cy="677593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B4AA16E-B923-0DC2-5B2D-742969C4E3BB}"/>
              </a:ext>
            </a:extLst>
          </p:cNvPr>
          <p:cNvSpPr txBox="1"/>
          <p:nvPr/>
        </p:nvSpPr>
        <p:spPr>
          <a:xfrm>
            <a:off x="8811213" y="2152571"/>
            <a:ext cx="3596023" cy="1754326"/>
          </a:xfrm>
          <a:prstGeom prst="rect">
            <a:avLst/>
          </a:prstGeom>
          <a:noFill/>
        </p:spPr>
        <p:txBody>
          <a:bodyPr wrap="square" rtlCol="0">
            <a:spAutoFit/>
          </a:bodyPr>
          <a:lstStyle/>
          <a:p>
            <a:pPr algn="ctr"/>
            <a:r>
              <a:rPr lang="en-IN" sz="5400" b="1" dirty="0">
                <a:solidFill>
                  <a:schemeClr val="bg1"/>
                </a:solidFill>
                <a:latin typeface="Times New Roman" panose="02020603050405020304" pitchFamily="18" charset="0"/>
                <a:cs typeface="Times New Roman" panose="02020603050405020304" pitchFamily="18" charset="0"/>
              </a:rPr>
              <a:t>Brain networks</a:t>
            </a:r>
          </a:p>
        </p:txBody>
      </p:sp>
    </p:spTree>
    <p:extLst>
      <p:ext uri="{BB962C8B-B14F-4D97-AF65-F5344CB8AC3E}">
        <p14:creationId xmlns:p14="http://schemas.microsoft.com/office/powerpoint/2010/main" val="10505304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868040F-D9C9-50A0-490D-F9385AA04E5A}"/>
              </a:ext>
            </a:extLst>
          </p:cNvPr>
          <p:cNvSpPr txBox="1"/>
          <p:nvPr/>
        </p:nvSpPr>
        <p:spPr>
          <a:xfrm>
            <a:off x="751840" y="593486"/>
            <a:ext cx="10730246" cy="3631763"/>
          </a:xfrm>
          <a:prstGeom prst="rect">
            <a:avLst/>
          </a:prstGeom>
          <a:noFill/>
        </p:spPr>
        <p:txBody>
          <a:bodyPr wrap="square">
            <a:spAutoFit/>
          </a:bodyPr>
          <a:lstStyle/>
          <a:p>
            <a:r>
              <a:rPr lang="en-US" sz="2400" b="1" dirty="0"/>
              <a:t>Other networks</a:t>
            </a:r>
          </a:p>
          <a:p>
            <a:r>
              <a:rPr lang="en-US" dirty="0"/>
              <a:t>Different methods and data have identified several other brain networks, many of which greatly overlap or are subsets of more well-characterized core networks.</a:t>
            </a:r>
          </a:p>
          <a:p>
            <a:endParaRPr lang="en-US" dirty="0"/>
          </a:p>
          <a:p>
            <a:pPr marL="285750" indent="-285750">
              <a:buFont typeface="Arial" panose="020B0604020202020204" pitchFamily="34" charset="0"/>
              <a:buChar char="•"/>
            </a:pPr>
            <a:r>
              <a:rPr lang="en-US" dirty="0"/>
              <a:t>Auditory</a:t>
            </a:r>
          </a:p>
          <a:p>
            <a:pPr marL="285750" indent="-285750">
              <a:buFont typeface="Arial" panose="020B0604020202020204" pitchFamily="34" charset="0"/>
              <a:buChar char="•"/>
            </a:pPr>
            <a:r>
              <a:rPr lang="en-US" dirty="0"/>
              <a:t>Right/left executive</a:t>
            </a:r>
          </a:p>
          <a:p>
            <a:pPr marL="285750" indent="-285750">
              <a:buFont typeface="Arial" panose="020B0604020202020204" pitchFamily="34" charset="0"/>
              <a:buChar char="•"/>
            </a:pPr>
            <a:r>
              <a:rPr lang="en-US" dirty="0"/>
              <a:t>Cerebellar</a:t>
            </a:r>
          </a:p>
          <a:p>
            <a:pPr marL="285750" indent="-285750">
              <a:buFont typeface="Arial" panose="020B0604020202020204" pitchFamily="34" charset="0"/>
              <a:buChar char="•"/>
            </a:pPr>
            <a:r>
              <a:rPr lang="en-US" dirty="0"/>
              <a:t>Spatial attention</a:t>
            </a:r>
          </a:p>
          <a:p>
            <a:pPr marL="285750" indent="-285750">
              <a:buFont typeface="Arial" panose="020B0604020202020204" pitchFamily="34" charset="0"/>
              <a:buChar char="•"/>
            </a:pPr>
            <a:r>
              <a:rPr lang="en-US" dirty="0"/>
              <a:t>Language</a:t>
            </a:r>
          </a:p>
          <a:p>
            <a:pPr marL="285750" indent="-285750">
              <a:buFont typeface="Arial" panose="020B0604020202020204" pitchFamily="34" charset="0"/>
              <a:buChar char="•"/>
            </a:pPr>
            <a:r>
              <a:rPr lang="en-US" dirty="0"/>
              <a:t>Lateral visual</a:t>
            </a:r>
          </a:p>
          <a:p>
            <a:pPr marL="285750" indent="-285750">
              <a:buFont typeface="Arial" panose="020B0604020202020204" pitchFamily="34" charset="0"/>
              <a:buChar char="•"/>
            </a:pPr>
            <a:r>
              <a:rPr lang="en-US" dirty="0"/>
              <a:t>Temporal</a:t>
            </a:r>
          </a:p>
          <a:p>
            <a:pPr marL="285750" indent="-285750">
              <a:buFont typeface="Arial" panose="020B0604020202020204" pitchFamily="34" charset="0"/>
              <a:buChar char="•"/>
            </a:pPr>
            <a:r>
              <a:rPr lang="en-US" dirty="0"/>
              <a:t>Visual perception/imagery</a:t>
            </a:r>
            <a:endParaRPr lang="en-IN" dirty="0"/>
          </a:p>
        </p:txBody>
      </p:sp>
      <p:pic>
        <p:nvPicPr>
          <p:cNvPr id="2050" name="Picture 2" descr="What are brain networks?">
            <a:extLst>
              <a:ext uri="{FF2B5EF4-FFF2-40B4-BE49-F238E27FC236}">
                <a16:creationId xmlns:a16="http://schemas.microsoft.com/office/drawing/2014/main" id="{62736159-B1F7-8303-9D1C-1BB53CF8A1B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24338" y="1691531"/>
            <a:ext cx="4457748" cy="3474938"/>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FA67F15-B0D5-162F-A5CC-B0D0990003D0}"/>
              </a:ext>
            </a:extLst>
          </p:cNvPr>
          <p:cNvSpPr txBox="1"/>
          <p:nvPr/>
        </p:nvSpPr>
        <p:spPr>
          <a:xfrm>
            <a:off x="9005103" y="5166469"/>
            <a:ext cx="4363656" cy="369332"/>
          </a:xfrm>
          <a:prstGeom prst="rect">
            <a:avLst/>
          </a:prstGeom>
          <a:noFill/>
        </p:spPr>
        <p:txBody>
          <a:bodyPr wrap="square" rtlCol="0">
            <a:spAutoFit/>
          </a:bodyPr>
          <a:lstStyle/>
          <a:p>
            <a:r>
              <a:rPr lang="en-IN" dirty="0"/>
              <a:t>Language network</a:t>
            </a:r>
          </a:p>
        </p:txBody>
      </p:sp>
    </p:spTree>
    <p:extLst>
      <p:ext uri="{BB962C8B-B14F-4D97-AF65-F5344CB8AC3E}">
        <p14:creationId xmlns:p14="http://schemas.microsoft.com/office/powerpoint/2010/main" val="14481696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undefined">
            <a:extLst>
              <a:ext uri="{FF2B5EF4-FFF2-40B4-BE49-F238E27FC236}">
                <a16:creationId xmlns:a16="http://schemas.microsoft.com/office/drawing/2014/main" id="{9F849489-E9CB-DF8A-B000-C48800ABA2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5610" y="0"/>
            <a:ext cx="7072313"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144175A-3F49-6D9B-1B55-33DAC5E5694E}"/>
              </a:ext>
            </a:extLst>
          </p:cNvPr>
          <p:cNvSpPr txBox="1"/>
          <p:nvPr/>
        </p:nvSpPr>
        <p:spPr>
          <a:xfrm>
            <a:off x="132080" y="88315"/>
            <a:ext cx="3972560" cy="923330"/>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10 large-scale brain networks from resting state fMRI activity through independent component analysis</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26777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735F077-1744-7A67-AC98-0D680C70D119}"/>
              </a:ext>
            </a:extLst>
          </p:cNvPr>
          <p:cNvSpPr txBox="1"/>
          <p:nvPr/>
        </p:nvSpPr>
        <p:spPr>
          <a:xfrm>
            <a:off x="2072640" y="2035854"/>
            <a:ext cx="8046720" cy="830997"/>
          </a:xfrm>
          <a:prstGeom prst="rect">
            <a:avLst/>
          </a:prstGeom>
          <a:noFill/>
        </p:spPr>
        <p:txBody>
          <a:bodyPr wrap="square" rtlCol="0">
            <a:spAutoFit/>
          </a:bodyPr>
          <a:lstStyle/>
          <a:p>
            <a:pPr algn="ctr"/>
            <a:r>
              <a:rPr lang="en-IN" sz="4800" dirty="0"/>
              <a:t>Thank You!</a:t>
            </a:r>
          </a:p>
        </p:txBody>
      </p:sp>
    </p:spTree>
    <p:extLst>
      <p:ext uri="{BB962C8B-B14F-4D97-AF65-F5344CB8AC3E}">
        <p14:creationId xmlns:p14="http://schemas.microsoft.com/office/powerpoint/2010/main" val="3450998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3B56188-62CA-557E-0044-C871BC718DE6}"/>
              </a:ext>
            </a:extLst>
          </p:cNvPr>
          <p:cNvSpPr txBox="1"/>
          <p:nvPr/>
        </p:nvSpPr>
        <p:spPr>
          <a:xfrm>
            <a:off x="347393" y="348761"/>
            <a:ext cx="11497212" cy="707886"/>
          </a:xfrm>
          <a:prstGeom prst="rect">
            <a:avLst/>
          </a:prstGeom>
          <a:noFill/>
          <a:ln w="12700">
            <a:solidFill>
              <a:schemeClr val="tx1"/>
            </a:solidFill>
          </a:ln>
        </p:spPr>
        <p:txBody>
          <a:bodyPr wrap="square" rtlCol="0">
            <a:spAutoFit/>
          </a:bodyPr>
          <a:lstStyle/>
          <a:p>
            <a:pPr algn="ctr"/>
            <a:r>
              <a:rPr lang="en-IN" sz="4000" b="1" dirty="0">
                <a:latin typeface="+mj-lt"/>
              </a:rPr>
              <a:t>Brain networks</a:t>
            </a:r>
          </a:p>
        </p:txBody>
      </p:sp>
      <p:sp>
        <p:nvSpPr>
          <p:cNvPr id="8" name="TextBox 7">
            <a:extLst>
              <a:ext uri="{FF2B5EF4-FFF2-40B4-BE49-F238E27FC236}">
                <a16:creationId xmlns:a16="http://schemas.microsoft.com/office/drawing/2014/main" id="{0E6D0255-6B68-606F-EB3B-85EDA1620ADD}"/>
              </a:ext>
            </a:extLst>
          </p:cNvPr>
          <p:cNvSpPr txBox="1"/>
          <p:nvPr/>
        </p:nvSpPr>
        <p:spPr>
          <a:xfrm>
            <a:off x="447039" y="1638272"/>
            <a:ext cx="11297921" cy="3693319"/>
          </a:xfrm>
          <a:prstGeom prst="rect">
            <a:avLst/>
          </a:prstGeom>
          <a:noFill/>
        </p:spPr>
        <p:txBody>
          <a:bodyPr wrap="square">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Transition from region-specific to network-focused research.</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Modern neuroimaging studies (fMRI), combined with data science techniques (machine learning) highlight regions that activate in correlative fashion when certain tasks or thoughts are occurring.</a:t>
            </a: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Insight into brain functionality through connections.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Human Connectome Project: A leap in brain mapping.</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Brain network comprises of seven major brain networks and several important sub-networks</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Future direction for personalized brain medicine.</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3C024B4A-A90A-553C-7710-E0672C70D5FD}"/>
              </a:ext>
            </a:extLst>
          </p:cNvPr>
          <p:cNvSpPr txBox="1"/>
          <p:nvPr/>
        </p:nvSpPr>
        <p:spPr>
          <a:xfrm>
            <a:off x="266251" y="5508965"/>
            <a:ext cx="11659498" cy="646331"/>
          </a:xfrm>
          <a:prstGeom prst="rect">
            <a:avLst/>
          </a:prstGeom>
          <a:noFill/>
        </p:spPr>
        <p:txBody>
          <a:bodyPr wrap="square">
            <a:spAutoFit/>
          </a:bodyPr>
          <a:lstStyle/>
          <a:p>
            <a:pPr algn="ctr"/>
            <a:r>
              <a:rPr lang="en-US" i="1" dirty="0">
                <a:effectLst/>
                <a:latin typeface="Arial" panose="020B0604020202020204" pitchFamily="34" charset="0"/>
                <a:ea typeface="Microsoft Himalaya" panose="01010100010101010101" pitchFamily="2" charset="0"/>
                <a:cs typeface="Arial" panose="020B0604020202020204" pitchFamily="34" charset="0"/>
              </a:rPr>
              <a:t>What network of the brain is responsible for each function?</a:t>
            </a:r>
          </a:p>
          <a:p>
            <a:pPr algn="ctr"/>
            <a:r>
              <a:rPr lang="en-US" i="1" dirty="0">
                <a:effectLst/>
                <a:latin typeface="Arial" panose="020B0604020202020204" pitchFamily="34" charset="0"/>
                <a:ea typeface="Microsoft Himalaya" panose="01010100010101010101" pitchFamily="2" charset="0"/>
                <a:cs typeface="Arial" panose="020B0604020202020204" pitchFamily="34" charset="0"/>
              </a:rPr>
              <a:t>Where are the different areas of this network located, and how are they connected?</a:t>
            </a:r>
            <a:endParaRPr lang="en-IN" i="1" dirty="0">
              <a:latin typeface="Arial" panose="020B0604020202020204" pitchFamily="34" charset="0"/>
              <a:ea typeface="Microsoft Himalaya" panose="01010100010101010101" pitchFamily="2" charset="0"/>
              <a:cs typeface="Arial" panose="020B0604020202020204" pitchFamily="34" charset="0"/>
            </a:endParaRPr>
          </a:p>
        </p:txBody>
      </p:sp>
    </p:spTree>
    <p:extLst>
      <p:ext uri="{BB962C8B-B14F-4D97-AF65-F5344CB8AC3E}">
        <p14:creationId xmlns:p14="http://schemas.microsoft.com/office/powerpoint/2010/main" val="203753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B62E65-2302-1A36-6717-2A89EA19FA94}"/>
              </a:ext>
            </a:extLst>
          </p:cNvPr>
          <p:cNvSpPr txBox="1"/>
          <p:nvPr/>
        </p:nvSpPr>
        <p:spPr>
          <a:xfrm>
            <a:off x="172370" y="224428"/>
            <a:ext cx="7164345" cy="6340197"/>
          </a:xfrm>
          <a:prstGeom prst="rect">
            <a:avLst/>
          </a:prstGeom>
          <a:noFill/>
        </p:spPr>
        <p:txBody>
          <a:bodyPr wrap="square" rtlCol="0">
            <a:spAutoFit/>
          </a:bodyPr>
          <a:lstStyle/>
          <a:p>
            <a:r>
              <a:rPr lang="en-IN" sz="2800" b="1" dirty="0">
                <a:latin typeface="Arial" panose="020B0604020202020204" pitchFamily="34" charset="0"/>
                <a:cs typeface="Arial" panose="020B0604020202020204" pitchFamily="34" charset="0"/>
              </a:rPr>
              <a:t>Central Executive Network</a:t>
            </a:r>
          </a:p>
          <a:p>
            <a:endParaRPr lang="en-IN"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Responsible for tasks and decision making, the central executive network (CEN), also known as the frontoparietal network, acts as </a:t>
            </a:r>
            <a:r>
              <a:rPr lang="en-US" i="1" dirty="0">
                <a:latin typeface="Arial" panose="020B0604020202020204" pitchFamily="34" charset="0"/>
                <a:cs typeface="Arial" panose="020B0604020202020204" pitchFamily="34" charset="0"/>
              </a:rPr>
              <a:t>“the external mind.”</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CEN performs high-level cognitive tasks, and works alongside or in anticorrelation with the other six main brain networks.</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CEN engages in:</a:t>
            </a:r>
          </a:p>
          <a:p>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Active tasks and external thinking involving working memory</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Controlled processing of information</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Integration of information from the other brain networks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Rule-based problem solving and decision making</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Consideration of multiple, independent stimuli and independent factors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Organizing behavior based on internal drives, subjective preferences, and choices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Reinforce visually learned behaviors</a:t>
            </a:r>
            <a:endParaRPr lang="en-IN"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5338ACBD-9B7D-2A4B-92BA-7477BAE43B95}"/>
              </a:ext>
            </a:extLst>
          </p:cNvPr>
          <p:cNvSpPr txBox="1"/>
          <p:nvPr/>
        </p:nvSpPr>
        <p:spPr>
          <a:xfrm>
            <a:off x="7811245" y="3614398"/>
            <a:ext cx="4278924" cy="2036124"/>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The central executive network has been found to be functionally connected to regions in the:</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Anterior cingulate cortex</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The inferior parietal lobe</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The posterior most portions of the middle and inferior temporal gyri</a:t>
            </a:r>
            <a:endParaRPr lang="en-IN" dirty="0">
              <a:latin typeface="Arial" panose="020B0604020202020204" pitchFamily="34" charset="0"/>
              <a:cs typeface="Arial" panose="020B0604020202020204" pitchFamily="34" charset="0"/>
            </a:endParaRPr>
          </a:p>
        </p:txBody>
      </p:sp>
      <p:cxnSp>
        <p:nvCxnSpPr>
          <p:cNvPr id="4" name="Straight Connector 3">
            <a:extLst>
              <a:ext uri="{FF2B5EF4-FFF2-40B4-BE49-F238E27FC236}">
                <a16:creationId xmlns:a16="http://schemas.microsoft.com/office/drawing/2014/main" id="{0A2E3568-E718-6E7C-39B8-BEAC31F0A0F6}"/>
              </a:ext>
            </a:extLst>
          </p:cNvPr>
          <p:cNvCxnSpPr/>
          <p:nvPr/>
        </p:nvCxnSpPr>
        <p:spPr>
          <a:xfrm>
            <a:off x="172370" y="688492"/>
            <a:ext cx="6045550" cy="0"/>
          </a:xfrm>
          <a:prstGeom prst="line">
            <a:avLst/>
          </a:prstGeom>
        </p:spPr>
        <p:style>
          <a:lnRef idx="1">
            <a:schemeClr val="dk1"/>
          </a:lnRef>
          <a:fillRef idx="0">
            <a:schemeClr val="dk1"/>
          </a:fillRef>
          <a:effectRef idx="0">
            <a:schemeClr val="dk1"/>
          </a:effectRef>
          <a:fontRef idx="minor">
            <a:schemeClr val="tx1"/>
          </a:fontRef>
        </p:style>
      </p:cxnSp>
      <p:pic>
        <p:nvPicPr>
          <p:cNvPr id="1026" name="Picture 2" descr="CEN_SAG">
            <a:extLst>
              <a:ext uri="{FF2B5EF4-FFF2-40B4-BE49-F238E27FC236}">
                <a16:creationId xmlns:a16="http://schemas.microsoft.com/office/drawing/2014/main" id="{F78895D3-EB96-6A5A-BFF2-A9A1403597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32781" y="255735"/>
            <a:ext cx="3857519" cy="30002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1910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D654609-5679-B3CE-7059-500CAF49AC00}"/>
              </a:ext>
            </a:extLst>
          </p:cNvPr>
          <p:cNvSpPr txBox="1"/>
          <p:nvPr/>
        </p:nvSpPr>
        <p:spPr>
          <a:xfrm>
            <a:off x="377133" y="374789"/>
            <a:ext cx="10556590" cy="1077218"/>
          </a:xfrm>
          <a:prstGeom prst="rect">
            <a:avLst/>
          </a:prstGeom>
          <a:noFill/>
        </p:spPr>
        <p:txBody>
          <a:bodyPr wrap="square" rtlCol="0">
            <a:spAutoFit/>
          </a:bodyPr>
          <a:lstStyle/>
          <a:p>
            <a:r>
              <a:rPr lang="en-IN" sz="2800" b="1" dirty="0">
                <a:latin typeface="Arial" panose="020B0604020202020204" pitchFamily="34" charset="0"/>
                <a:cs typeface="Arial" panose="020B0604020202020204" pitchFamily="34" charset="0"/>
              </a:rPr>
              <a:t>Default mode network</a:t>
            </a:r>
          </a:p>
          <a:p>
            <a:endParaRPr lang="en-I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default mode network (DMN) is the “</a:t>
            </a:r>
            <a:r>
              <a:rPr lang="en-US" i="1" dirty="0">
                <a:latin typeface="Arial" panose="020B0604020202020204" pitchFamily="34" charset="0"/>
                <a:cs typeface="Arial" panose="020B0604020202020204" pitchFamily="34" charset="0"/>
              </a:rPr>
              <a:t>internal mind</a:t>
            </a:r>
            <a:r>
              <a:rPr lang="en-US" dirty="0">
                <a:latin typeface="Arial" panose="020B0604020202020204" pitchFamily="34" charset="0"/>
                <a:cs typeface="Arial" panose="020B0604020202020204" pitchFamily="34" charset="0"/>
              </a:rPr>
              <a:t>.”</a:t>
            </a:r>
            <a:endParaRPr lang="en-IN"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FC695E57-A40D-619F-3F67-2BB56B39F662}"/>
              </a:ext>
            </a:extLst>
          </p:cNvPr>
          <p:cNvSpPr txBox="1"/>
          <p:nvPr/>
        </p:nvSpPr>
        <p:spPr>
          <a:xfrm>
            <a:off x="377133" y="1916318"/>
            <a:ext cx="7489652" cy="4247317"/>
          </a:xfrm>
          <a:prstGeom prst="rect">
            <a:avLst/>
          </a:prstGeom>
          <a:noFill/>
        </p:spPr>
        <p:txBody>
          <a:bodyPr wrap="square">
            <a:spAutoFit/>
          </a:bodyPr>
          <a:lstStyle/>
          <a:p>
            <a:r>
              <a:rPr lang="en-US" b="1" dirty="0">
                <a:latin typeface="Arial" panose="020B0604020202020204" pitchFamily="34" charset="0"/>
                <a:cs typeface="Arial" panose="020B0604020202020204" pitchFamily="34" charset="0"/>
              </a:rPr>
              <a:t>The role of the DMN</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Due to its frequent activity, DMN plays an integral role in coordinating with other networks for passive sensory processing.</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These connections often include:</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Visual processing in conjunction with the visual system when the mind subconsciously appreciates aesthetic beauty, like observing impressive artwork or architecture.</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Semantic processing with the language subnetwork when encoding or translating meaning into spoken or written words.</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Processing or evaluating personal emotions or the emotions of others, with the limbic system.</a:t>
            </a:r>
            <a:endParaRPr lang="en-IN" dirty="0">
              <a:latin typeface="Arial" panose="020B0604020202020204" pitchFamily="34" charset="0"/>
              <a:cs typeface="Arial" panose="020B0604020202020204" pitchFamily="34" charset="0"/>
            </a:endParaRPr>
          </a:p>
        </p:txBody>
      </p:sp>
      <p:cxnSp>
        <p:nvCxnSpPr>
          <p:cNvPr id="3" name="Straight Connector 2">
            <a:extLst>
              <a:ext uri="{FF2B5EF4-FFF2-40B4-BE49-F238E27FC236}">
                <a16:creationId xmlns:a16="http://schemas.microsoft.com/office/drawing/2014/main" id="{C5C4D91C-D962-57BC-3C0E-1543D4A20E0C}"/>
              </a:ext>
            </a:extLst>
          </p:cNvPr>
          <p:cNvCxnSpPr/>
          <p:nvPr/>
        </p:nvCxnSpPr>
        <p:spPr>
          <a:xfrm>
            <a:off x="377133" y="839100"/>
            <a:ext cx="6045550" cy="0"/>
          </a:xfrm>
          <a:prstGeom prst="line">
            <a:avLst/>
          </a:prstGeom>
        </p:spPr>
        <p:style>
          <a:lnRef idx="1">
            <a:schemeClr val="dk1"/>
          </a:lnRef>
          <a:fillRef idx="0">
            <a:schemeClr val="dk1"/>
          </a:fillRef>
          <a:effectRef idx="0">
            <a:schemeClr val="dk1"/>
          </a:effectRef>
          <a:fontRef idx="minor">
            <a:schemeClr val="tx1"/>
          </a:fontRef>
        </p:style>
      </p:cxnSp>
      <p:pic>
        <p:nvPicPr>
          <p:cNvPr id="2050" name="Picture 2" descr="DMN_SAG">
            <a:extLst>
              <a:ext uri="{FF2B5EF4-FFF2-40B4-BE49-F238E27FC236}">
                <a16:creationId xmlns:a16="http://schemas.microsoft.com/office/drawing/2014/main" id="{EC2D242F-9A0C-FF01-3EA0-9F83D95877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2296" y="474316"/>
            <a:ext cx="3712508" cy="288750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D6647BE4-3E63-B9B6-9D8D-260BB2F14EF0}"/>
              </a:ext>
            </a:extLst>
          </p:cNvPr>
          <p:cNvSpPr txBox="1"/>
          <p:nvPr/>
        </p:nvSpPr>
        <p:spPr>
          <a:xfrm>
            <a:off x="8229600" y="3798361"/>
            <a:ext cx="3377901" cy="2585323"/>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The default mode network is structurally and functionally connected to</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the medial temporal lobe</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the medial prefrontal cortex</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the posterior cingulate cortex</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ventral precuneus</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parts of the parietal cortex.</a:t>
            </a:r>
            <a:endParaRPr lang="en-IN"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64046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65A368-6136-3AB2-5410-F58688C34E24}"/>
              </a:ext>
            </a:extLst>
          </p:cNvPr>
          <p:cNvSpPr txBox="1"/>
          <p:nvPr/>
        </p:nvSpPr>
        <p:spPr>
          <a:xfrm>
            <a:off x="363415" y="88675"/>
            <a:ext cx="9254358" cy="523220"/>
          </a:xfrm>
          <a:prstGeom prst="rect">
            <a:avLst/>
          </a:prstGeom>
          <a:noFill/>
        </p:spPr>
        <p:txBody>
          <a:bodyPr wrap="square" rtlCol="0">
            <a:spAutoFit/>
          </a:bodyPr>
          <a:lstStyle/>
          <a:p>
            <a:r>
              <a:rPr lang="en-IN" sz="2800" b="1" dirty="0">
                <a:latin typeface="Arial" panose="020B0604020202020204" pitchFamily="34" charset="0"/>
                <a:cs typeface="Arial" panose="020B0604020202020204" pitchFamily="34" charset="0"/>
              </a:rPr>
              <a:t>Salience network</a:t>
            </a:r>
          </a:p>
        </p:txBody>
      </p:sp>
      <p:sp>
        <p:nvSpPr>
          <p:cNvPr id="6" name="TextBox 5">
            <a:extLst>
              <a:ext uri="{FF2B5EF4-FFF2-40B4-BE49-F238E27FC236}">
                <a16:creationId xmlns:a16="http://schemas.microsoft.com/office/drawing/2014/main" id="{36AB44C7-B715-8C01-F179-6366F5294CAE}"/>
              </a:ext>
            </a:extLst>
          </p:cNvPr>
          <p:cNvSpPr txBox="1"/>
          <p:nvPr/>
        </p:nvSpPr>
        <p:spPr>
          <a:xfrm>
            <a:off x="363415" y="759041"/>
            <a:ext cx="6096000" cy="369332"/>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The salience network (SN) is </a:t>
            </a:r>
            <a:r>
              <a:rPr lang="en-US" i="1" dirty="0">
                <a:latin typeface="Arial" panose="020B0604020202020204" pitchFamily="34" charset="0"/>
                <a:cs typeface="Arial" panose="020B0604020202020204" pitchFamily="34" charset="0"/>
              </a:rPr>
              <a:t>“the moderator.”</a:t>
            </a:r>
            <a:endParaRPr lang="en-IN" i="1" dirty="0">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255588D7-1372-4D1D-5650-DDC6FE7F69E5}"/>
              </a:ext>
            </a:extLst>
          </p:cNvPr>
          <p:cNvSpPr txBox="1"/>
          <p:nvPr/>
        </p:nvSpPr>
        <p:spPr>
          <a:xfrm>
            <a:off x="176317" y="1302201"/>
            <a:ext cx="7853339" cy="2862322"/>
          </a:xfrm>
          <a:prstGeom prst="rect">
            <a:avLst/>
          </a:prstGeom>
          <a:noFill/>
        </p:spPr>
        <p:txBody>
          <a:bodyPr wrap="square">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salience network constantly monitors the external world and carefully decides how other brain networks react to new information and stimuli.</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SN moderates switching between the internal and external processing of the brain’s two main control networks: DMN and CEN.</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In healthy brains, these two networks are not active at the same time. To avoid missed information or mixed messages, the SN determines which network is in control at any given moment.</a:t>
            </a:r>
            <a:endParaRPr lang="en-IN" dirty="0">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F9A101C8-977B-1421-920B-2F3112C69055}"/>
              </a:ext>
            </a:extLst>
          </p:cNvPr>
          <p:cNvSpPr txBox="1"/>
          <p:nvPr/>
        </p:nvSpPr>
        <p:spPr>
          <a:xfrm>
            <a:off x="363415" y="4689619"/>
            <a:ext cx="11721009" cy="2079706"/>
          </a:xfrm>
          <a:prstGeom prst="rect">
            <a:avLst/>
          </a:prstGeom>
          <a:noFill/>
        </p:spPr>
        <p:txBody>
          <a:bodyPr wrap="square">
            <a:spAutoFit/>
          </a:bodyPr>
          <a:lstStyle/>
          <a:p>
            <a:r>
              <a:rPr lang="en-IN" dirty="0">
                <a:latin typeface="Arial" panose="020B0604020202020204" pitchFamily="34" charset="0"/>
                <a:cs typeface="Arial" panose="020B0604020202020204" pitchFamily="34" charset="0"/>
              </a:rPr>
              <a:t>The main functional areas, or nodes, of the salience network are located in:</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the anterior cingulate</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the anterior insula</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the presupplementary motor </a:t>
            </a:r>
            <a:r>
              <a:rPr lang="en-IN" dirty="0" err="1">
                <a:latin typeface="Arial" panose="020B0604020202020204" pitchFamily="34" charset="0"/>
                <a:cs typeface="Arial" panose="020B0604020202020204" pitchFamily="34" charset="0"/>
              </a:rPr>
              <a:t>areast</a:t>
            </a:r>
            <a:endParaRPr lang="en-IN" dirty="0">
              <a:latin typeface="Arial" panose="020B0604020202020204" pitchFamily="34" charset="0"/>
              <a:cs typeface="Arial" panose="020B0604020202020204" pitchFamily="34" charset="0"/>
            </a:endParaRP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amygdala, hypothalamus, ventral striatum, thalamus, and specific brainstem nuclei</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anterior cingulate cortex (ACC), medial temporal network, </a:t>
            </a:r>
            <a:r>
              <a:rPr lang="en-IN" dirty="0" err="1">
                <a:latin typeface="Arial" panose="020B0604020202020204" pitchFamily="34" charset="0"/>
                <a:cs typeface="Arial" panose="020B0604020202020204" pitchFamily="34" charset="0"/>
              </a:rPr>
              <a:t>parahippocampal</a:t>
            </a:r>
            <a:r>
              <a:rPr lang="en-IN" dirty="0">
                <a:latin typeface="Arial" panose="020B0604020202020204" pitchFamily="34" charset="0"/>
                <a:cs typeface="Arial" panose="020B0604020202020204" pitchFamily="34" charset="0"/>
              </a:rPr>
              <a:t> gyrus, olfactory lobe, and the ventral tegmental area (VTA).</a:t>
            </a:r>
          </a:p>
        </p:txBody>
      </p:sp>
      <p:pic>
        <p:nvPicPr>
          <p:cNvPr id="3" name="Picture 2">
            <a:extLst>
              <a:ext uri="{FF2B5EF4-FFF2-40B4-BE49-F238E27FC236}">
                <a16:creationId xmlns:a16="http://schemas.microsoft.com/office/drawing/2014/main" id="{49881795-FB30-63E3-4F8E-B7065F88E7D8}"/>
              </a:ext>
            </a:extLst>
          </p:cNvPr>
          <p:cNvPicPr>
            <a:picLocks noChangeAspect="1"/>
          </p:cNvPicPr>
          <p:nvPr/>
        </p:nvPicPr>
        <p:blipFill>
          <a:blip r:embed="rId3"/>
          <a:stretch>
            <a:fillRect/>
          </a:stretch>
        </p:blipFill>
        <p:spPr>
          <a:xfrm>
            <a:off x="8089014" y="482804"/>
            <a:ext cx="4102986" cy="3191211"/>
          </a:xfrm>
          <a:prstGeom prst="rect">
            <a:avLst/>
          </a:prstGeom>
        </p:spPr>
      </p:pic>
      <p:cxnSp>
        <p:nvCxnSpPr>
          <p:cNvPr id="4" name="Straight Connector 3">
            <a:extLst>
              <a:ext uri="{FF2B5EF4-FFF2-40B4-BE49-F238E27FC236}">
                <a16:creationId xmlns:a16="http://schemas.microsoft.com/office/drawing/2014/main" id="{D8BD017D-83E1-9518-D58B-69002B20B9AF}"/>
              </a:ext>
            </a:extLst>
          </p:cNvPr>
          <p:cNvCxnSpPr/>
          <p:nvPr/>
        </p:nvCxnSpPr>
        <p:spPr>
          <a:xfrm>
            <a:off x="172370" y="570156"/>
            <a:ext cx="604555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15928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7B965EB-F268-D9C5-03F6-F09C671C05CB}"/>
              </a:ext>
            </a:extLst>
          </p:cNvPr>
          <p:cNvSpPr txBox="1"/>
          <p:nvPr/>
        </p:nvSpPr>
        <p:spPr>
          <a:xfrm>
            <a:off x="1" y="-1"/>
            <a:ext cx="12192000" cy="3908762"/>
          </a:xfrm>
          <a:prstGeom prst="rect">
            <a:avLst/>
          </a:prstGeom>
          <a:noFill/>
        </p:spPr>
        <p:txBody>
          <a:bodyPr wrap="square">
            <a:spAutoFit/>
          </a:bodyPr>
          <a:lstStyle/>
          <a:p>
            <a:r>
              <a:rPr lang="en-US" sz="2800" b="1" dirty="0">
                <a:latin typeface="Arial" panose="020B0604020202020204" pitchFamily="34" charset="0"/>
                <a:cs typeface="Arial" panose="020B0604020202020204" pitchFamily="34" charset="0"/>
              </a:rPr>
              <a:t>Sensorimotor or </a:t>
            </a:r>
            <a:r>
              <a:rPr lang="en-US" sz="2800" b="1" dirty="0" err="1">
                <a:latin typeface="Arial" panose="020B0604020202020204" pitchFamily="34" charset="0"/>
                <a:cs typeface="Arial" panose="020B0604020202020204" pitchFamily="34" charset="0"/>
              </a:rPr>
              <a:t>Somatomotor</a:t>
            </a:r>
            <a:endParaRPr lang="en-US" sz="2800" b="1" dirty="0">
              <a:latin typeface="Arial" panose="020B0604020202020204" pitchFamily="34" charset="0"/>
              <a:cs typeface="Arial" panose="020B0604020202020204" pitchFamily="34" charset="0"/>
            </a:endParaRPr>
          </a:p>
          <a:p>
            <a:endParaRPr lang="en-US" sz="2000" dirty="0">
              <a:latin typeface="Arial" panose="020B0604020202020204" pitchFamily="34" charset="0"/>
              <a:cs typeface="Arial" panose="020B0604020202020204" pitchFamily="34" charset="0"/>
            </a:endParaRPr>
          </a:p>
          <a:p>
            <a:r>
              <a:rPr lang="en-US" sz="2000" i="1" dirty="0">
                <a:latin typeface="Arial" panose="020B0604020202020204" pitchFamily="34" charset="0"/>
                <a:cs typeface="Arial" panose="020B0604020202020204" pitchFamily="34" charset="0"/>
              </a:rPr>
              <a:t>The sensorimotor network is “the transducer.”</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Responsible for sensing physical inputs, converting them to electrical signals that travel throughout the brain network, and then initiating a physical response</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The sensorimotor network is responsible for:</a:t>
            </a:r>
          </a:p>
          <a:p>
            <a:pPr marL="531813" indent="-173038">
              <a:buFont typeface="Arial" panose="020B0604020202020204" pitchFamily="34" charset="0"/>
              <a:buChar char="•"/>
            </a:pPr>
            <a:r>
              <a:rPr lang="en-US" sz="2000" dirty="0">
                <a:latin typeface="Arial" panose="020B0604020202020204" pitchFamily="34" charset="0"/>
                <a:cs typeface="Arial" panose="020B0604020202020204" pitchFamily="34" charset="0"/>
              </a:rPr>
              <a:t>Processing external physical stimuli</a:t>
            </a:r>
          </a:p>
          <a:p>
            <a:pPr marL="531813" indent="-173038">
              <a:buFont typeface="Arial" panose="020B0604020202020204" pitchFamily="34" charset="0"/>
              <a:buChar char="•"/>
            </a:pPr>
            <a:r>
              <a:rPr lang="en-US" sz="2000" dirty="0">
                <a:latin typeface="Arial" panose="020B0604020202020204" pitchFamily="34" charset="0"/>
                <a:cs typeface="Arial" panose="020B0604020202020204" pitchFamily="34" charset="0"/>
              </a:rPr>
              <a:t>Feeling internal sensations</a:t>
            </a:r>
          </a:p>
          <a:p>
            <a:pPr marL="531813" indent="-173038">
              <a:buFont typeface="Arial" panose="020B0604020202020204" pitchFamily="34" charset="0"/>
              <a:buChar char="•"/>
            </a:pPr>
            <a:r>
              <a:rPr lang="en-US" sz="2000" dirty="0">
                <a:latin typeface="Arial" panose="020B0604020202020204" pitchFamily="34" charset="0"/>
                <a:cs typeface="Arial" panose="020B0604020202020204" pitchFamily="34" charset="0"/>
              </a:rPr>
              <a:t>Evaluating the senses</a:t>
            </a:r>
          </a:p>
          <a:p>
            <a:pPr marL="531813" indent="-173038">
              <a:buFont typeface="Arial" panose="020B0604020202020204" pitchFamily="34" charset="0"/>
              <a:buChar char="•"/>
            </a:pPr>
            <a:r>
              <a:rPr lang="en-US" sz="2000" dirty="0">
                <a:latin typeface="Arial" panose="020B0604020202020204" pitchFamily="34" charset="0"/>
                <a:cs typeface="Arial" panose="020B0604020202020204" pitchFamily="34" charset="0"/>
              </a:rPr>
              <a:t>Producing a motor response</a:t>
            </a:r>
            <a:endParaRPr lang="en-IN" sz="2000" dirty="0">
              <a:latin typeface="Arial" panose="020B0604020202020204" pitchFamily="34" charset="0"/>
              <a:cs typeface="Arial" panose="020B0604020202020204" pitchFamily="34" charset="0"/>
            </a:endParaRPr>
          </a:p>
        </p:txBody>
      </p:sp>
      <p:pic>
        <p:nvPicPr>
          <p:cNvPr id="3074" name="Picture 2" descr="SENSORIMOTOR_SAG">
            <a:extLst>
              <a:ext uri="{FF2B5EF4-FFF2-40B4-BE49-F238E27FC236}">
                <a16:creationId xmlns:a16="http://schemas.microsoft.com/office/drawing/2014/main" id="{5E550C9B-AF1D-B6B3-3001-F0DFDF0FC5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7960" y="4099493"/>
            <a:ext cx="2963428" cy="2304889"/>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ENSORIMOTOR_COR">
            <a:extLst>
              <a:ext uri="{FF2B5EF4-FFF2-40B4-BE49-F238E27FC236}">
                <a16:creationId xmlns:a16="http://schemas.microsoft.com/office/drawing/2014/main" id="{D0F701FA-AB91-8D89-73BD-2AD58D41BF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53433" y="4099493"/>
            <a:ext cx="2963429" cy="2304889"/>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SENSORIMOTOR_AXI">
            <a:extLst>
              <a:ext uri="{FF2B5EF4-FFF2-40B4-BE49-F238E27FC236}">
                <a16:creationId xmlns:a16="http://schemas.microsoft.com/office/drawing/2014/main" id="{450BC7C5-6AA5-2EA4-8C7B-7CBC23EDCC5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22486" y="4099493"/>
            <a:ext cx="2963429" cy="2304889"/>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BA66F658-452D-3D73-64E4-054556054A55}"/>
              </a:ext>
            </a:extLst>
          </p:cNvPr>
          <p:cNvSpPr txBox="1"/>
          <p:nvPr/>
        </p:nvSpPr>
        <p:spPr>
          <a:xfrm>
            <a:off x="6195647" y="6348892"/>
            <a:ext cx="6131168" cy="369332"/>
          </a:xfrm>
          <a:prstGeom prst="rect">
            <a:avLst/>
          </a:prstGeom>
          <a:noFill/>
        </p:spPr>
        <p:txBody>
          <a:bodyPr wrap="square">
            <a:spAutoFit/>
          </a:bodyPr>
          <a:lstStyle/>
          <a:p>
            <a:r>
              <a:rPr lang="en-IN" dirty="0"/>
              <a:t>SAGITTAL VIEW</a:t>
            </a:r>
          </a:p>
        </p:txBody>
      </p:sp>
      <p:sp>
        <p:nvSpPr>
          <p:cNvPr id="16" name="TextBox 15">
            <a:extLst>
              <a:ext uri="{FF2B5EF4-FFF2-40B4-BE49-F238E27FC236}">
                <a16:creationId xmlns:a16="http://schemas.microsoft.com/office/drawing/2014/main" id="{3DCCEA69-48F1-4A86-852E-E75786A4F14F}"/>
              </a:ext>
            </a:extLst>
          </p:cNvPr>
          <p:cNvSpPr txBox="1"/>
          <p:nvPr/>
        </p:nvSpPr>
        <p:spPr>
          <a:xfrm>
            <a:off x="3065585" y="6348892"/>
            <a:ext cx="6131168" cy="369332"/>
          </a:xfrm>
          <a:prstGeom prst="rect">
            <a:avLst/>
          </a:prstGeom>
          <a:noFill/>
        </p:spPr>
        <p:txBody>
          <a:bodyPr wrap="square">
            <a:spAutoFit/>
          </a:bodyPr>
          <a:lstStyle/>
          <a:p>
            <a:r>
              <a:rPr lang="en-IN" dirty="0"/>
              <a:t>AXIAL VIEW</a:t>
            </a:r>
          </a:p>
        </p:txBody>
      </p:sp>
      <p:sp>
        <p:nvSpPr>
          <p:cNvPr id="17" name="TextBox 16">
            <a:extLst>
              <a:ext uri="{FF2B5EF4-FFF2-40B4-BE49-F238E27FC236}">
                <a16:creationId xmlns:a16="http://schemas.microsoft.com/office/drawing/2014/main" id="{17EB1D23-55F6-EFF8-3E83-3295DE3428FF}"/>
              </a:ext>
            </a:extLst>
          </p:cNvPr>
          <p:cNvSpPr txBox="1"/>
          <p:nvPr/>
        </p:nvSpPr>
        <p:spPr>
          <a:xfrm>
            <a:off x="9411120" y="6317305"/>
            <a:ext cx="6131168" cy="369332"/>
          </a:xfrm>
          <a:prstGeom prst="rect">
            <a:avLst/>
          </a:prstGeom>
          <a:noFill/>
        </p:spPr>
        <p:txBody>
          <a:bodyPr wrap="square">
            <a:spAutoFit/>
          </a:bodyPr>
          <a:lstStyle/>
          <a:p>
            <a:r>
              <a:rPr lang="en-IN" dirty="0"/>
              <a:t>CORONAL VIEW</a:t>
            </a:r>
          </a:p>
        </p:txBody>
      </p:sp>
      <p:cxnSp>
        <p:nvCxnSpPr>
          <p:cNvPr id="2" name="Straight Connector 1">
            <a:extLst>
              <a:ext uri="{FF2B5EF4-FFF2-40B4-BE49-F238E27FC236}">
                <a16:creationId xmlns:a16="http://schemas.microsoft.com/office/drawing/2014/main" id="{A2E36895-B9BC-8537-1A59-1AC787F87133}"/>
              </a:ext>
            </a:extLst>
          </p:cNvPr>
          <p:cNvCxnSpPr/>
          <p:nvPr/>
        </p:nvCxnSpPr>
        <p:spPr>
          <a:xfrm>
            <a:off x="50450" y="451824"/>
            <a:ext cx="604555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30993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CD394F-4319-D043-E556-4F40979A42AF}"/>
              </a:ext>
            </a:extLst>
          </p:cNvPr>
          <p:cNvSpPr txBox="1"/>
          <p:nvPr/>
        </p:nvSpPr>
        <p:spPr>
          <a:xfrm>
            <a:off x="363415" y="88675"/>
            <a:ext cx="9254358" cy="523220"/>
          </a:xfrm>
          <a:prstGeom prst="rect">
            <a:avLst/>
          </a:prstGeom>
          <a:noFill/>
        </p:spPr>
        <p:txBody>
          <a:bodyPr wrap="square" rtlCol="0">
            <a:spAutoFit/>
          </a:bodyPr>
          <a:lstStyle/>
          <a:p>
            <a:r>
              <a:rPr lang="en-IN" sz="2800" b="1" dirty="0">
                <a:latin typeface="Arial" panose="020B0604020202020204" pitchFamily="34" charset="0"/>
                <a:cs typeface="Arial" panose="020B0604020202020204" pitchFamily="34" charset="0"/>
              </a:rPr>
              <a:t>Dorsal Attention network</a:t>
            </a:r>
          </a:p>
        </p:txBody>
      </p:sp>
      <p:sp>
        <p:nvSpPr>
          <p:cNvPr id="8" name="TextBox 7">
            <a:extLst>
              <a:ext uri="{FF2B5EF4-FFF2-40B4-BE49-F238E27FC236}">
                <a16:creationId xmlns:a16="http://schemas.microsoft.com/office/drawing/2014/main" id="{6AEC4F6B-6DF0-C75E-B080-0046440A891B}"/>
              </a:ext>
            </a:extLst>
          </p:cNvPr>
          <p:cNvSpPr txBox="1"/>
          <p:nvPr/>
        </p:nvSpPr>
        <p:spPr>
          <a:xfrm>
            <a:off x="239357" y="924722"/>
            <a:ext cx="7161903" cy="646331"/>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As the network that focuses human attention, the dorsal attention network (DAN) is the brain’s “</a:t>
            </a:r>
            <a:r>
              <a:rPr lang="en-US" i="1" dirty="0">
                <a:latin typeface="Arial" panose="020B0604020202020204" pitchFamily="34" charset="0"/>
                <a:cs typeface="Arial" panose="020B0604020202020204" pitchFamily="34" charset="0"/>
              </a:rPr>
              <a:t>aperture.”</a:t>
            </a:r>
            <a:endParaRPr lang="en-IN" i="1" dirty="0">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61D13B9A-084D-89D4-E6EB-46D7255B6E83}"/>
              </a:ext>
            </a:extLst>
          </p:cNvPr>
          <p:cNvSpPr txBox="1"/>
          <p:nvPr/>
        </p:nvSpPr>
        <p:spPr>
          <a:xfrm>
            <a:off x="6777317" y="3477411"/>
            <a:ext cx="5580529" cy="3139321"/>
          </a:xfrm>
          <a:prstGeom prst="rect">
            <a:avLst/>
          </a:prstGeom>
          <a:noFill/>
        </p:spPr>
        <p:txBody>
          <a:bodyPr wrap="square">
            <a:spAutoFit/>
          </a:bodyPr>
          <a:lstStyle/>
          <a:p>
            <a:r>
              <a:rPr lang="en-US" b="1" dirty="0">
                <a:latin typeface="Arial" panose="020B0604020202020204" pitchFamily="34" charset="0"/>
                <a:cs typeface="Arial" panose="020B0604020202020204" pitchFamily="34" charset="0"/>
              </a:rPr>
              <a:t>The DAN is a bilateral network. </a:t>
            </a:r>
          </a:p>
          <a:p>
            <a:r>
              <a:rPr lang="en-US" dirty="0">
                <a:latin typeface="Arial" panose="020B0604020202020204" pitchFamily="34" charset="0"/>
                <a:cs typeface="Arial" panose="020B0604020202020204" pitchFamily="34" charset="0"/>
              </a:rPr>
              <a:t>Demonstrates strong connectivity between areas in</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the lateral occipital lobe</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the pre-central sulcus</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the dorsal-most portion of the superior frontal sulcus considered to be the frontal eye fields (FEF)</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the ventral premotor cortex</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superior parietal lobule</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intraparietal sulcus</a:t>
            </a:r>
          </a:p>
          <a:p>
            <a:pPr marL="285750" indent="-285750">
              <a:buFont typeface="Wingdings" panose="05000000000000000000" pitchFamily="2" charset="2"/>
              <a:buChar char="§"/>
            </a:pPr>
            <a:r>
              <a:rPr lang="en-US" dirty="0">
                <a:latin typeface="Arial" panose="020B0604020202020204" pitchFamily="34" charset="0"/>
                <a:cs typeface="Arial" panose="020B0604020202020204" pitchFamily="34" charset="0"/>
              </a:rPr>
              <a:t>motion-sensitive middle temporal area</a:t>
            </a:r>
            <a:endParaRPr lang="en-IN" dirty="0">
              <a:latin typeface="Arial" panose="020B0604020202020204" pitchFamily="34" charset="0"/>
              <a:cs typeface="Arial" panose="020B0604020202020204" pitchFamily="34" charset="0"/>
            </a:endParaRPr>
          </a:p>
        </p:txBody>
      </p:sp>
      <p:pic>
        <p:nvPicPr>
          <p:cNvPr id="3074" name="Picture 2" descr="DAN_SAG-1">
            <a:extLst>
              <a:ext uri="{FF2B5EF4-FFF2-40B4-BE49-F238E27FC236}">
                <a16:creationId xmlns:a16="http://schemas.microsoft.com/office/drawing/2014/main" id="{C7214987-9004-C4C7-DC3D-392A680C41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98573" y="134757"/>
            <a:ext cx="3587414" cy="2872591"/>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973FCC12-217C-B3CB-037B-FE0217DD9360}"/>
              </a:ext>
            </a:extLst>
          </p:cNvPr>
          <p:cNvSpPr txBox="1"/>
          <p:nvPr/>
        </p:nvSpPr>
        <p:spPr>
          <a:xfrm>
            <a:off x="239356" y="2381924"/>
            <a:ext cx="5689004" cy="3693319"/>
          </a:xfrm>
          <a:prstGeom prst="rect">
            <a:avLst/>
          </a:prstGeom>
          <a:noFill/>
        </p:spPr>
        <p:txBody>
          <a:bodyPr wrap="square">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DAN is a consistent, bilateral network for the steady holding of attention, and it has many ways of contributing to intellectual capabilities.</a:t>
            </a:r>
            <a:endParaRPr lang="en-I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human brain receives sensory input constantly, and it cannot equally attend to every sensory signal at all times</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DAN focuses the brain’s attention to hone in on a particular moment’s most important sensory inputs.</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IN" dirty="0">
              <a:latin typeface="Arial" panose="020B0604020202020204" pitchFamily="34" charset="0"/>
              <a:cs typeface="Arial" panose="020B0604020202020204" pitchFamily="34" charset="0"/>
            </a:endParaRPr>
          </a:p>
        </p:txBody>
      </p:sp>
      <p:cxnSp>
        <p:nvCxnSpPr>
          <p:cNvPr id="3" name="Straight Connector 2">
            <a:extLst>
              <a:ext uri="{FF2B5EF4-FFF2-40B4-BE49-F238E27FC236}">
                <a16:creationId xmlns:a16="http://schemas.microsoft.com/office/drawing/2014/main" id="{7249F694-B6A7-293B-CAF0-969CD6601BF8}"/>
              </a:ext>
            </a:extLst>
          </p:cNvPr>
          <p:cNvCxnSpPr/>
          <p:nvPr/>
        </p:nvCxnSpPr>
        <p:spPr>
          <a:xfrm>
            <a:off x="239356" y="611895"/>
            <a:ext cx="604555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896454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F2FF3-33FC-3C72-2665-2D020D020344}"/>
              </a:ext>
            </a:extLst>
          </p:cNvPr>
          <p:cNvSpPr txBox="1"/>
          <p:nvPr/>
        </p:nvSpPr>
        <p:spPr>
          <a:xfrm>
            <a:off x="363415" y="88675"/>
            <a:ext cx="9254358" cy="523220"/>
          </a:xfrm>
          <a:prstGeom prst="rect">
            <a:avLst/>
          </a:prstGeom>
          <a:noFill/>
        </p:spPr>
        <p:txBody>
          <a:bodyPr wrap="square" rtlCol="0">
            <a:spAutoFit/>
          </a:bodyPr>
          <a:lstStyle/>
          <a:p>
            <a:r>
              <a:rPr lang="en-IN" sz="2800" b="1" dirty="0">
                <a:latin typeface="Arial" panose="020B0604020202020204" pitchFamily="34" charset="0"/>
                <a:cs typeface="Arial" panose="020B0604020202020204" pitchFamily="34" charset="0"/>
              </a:rPr>
              <a:t>Limbic network</a:t>
            </a:r>
          </a:p>
        </p:txBody>
      </p:sp>
      <p:sp>
        <p:nvSpPr>
          <p:cNvPr id="7" name="TextBox 6">
            <a:extLst>
              <a:ext uri="{FF2B5EF4-FFF2-40B4-BE49-F238E27FC236}">
                <a16:creationId xmlns:a16="http://schemas.microsoft.com/office/drawing/2014/main" id="{FE4722BD-4D60-A7AB-F581-7711E2965ADD}"/>
              </a:ext>
            </a:extLst>
          </p:cNvPr>
          <p:cNvSpPr txBox="1"/>
          <p:nvPr/>
        </p:nvSpPr>
        <p:spPr>
          <a:xfrm>
            <a:off x="363415" y="880340"/>
            <a:ext cx="6094206" cy="369332"/>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In the human brain, the limbic system is “</a:t>
            </a:r>
            <a:r>
              <a:rPr lang="en-US" i="1" dirty="0">
                <a:latin typeface="Arial" panose="020B0604020202020204" pitchFamily="34" charset="0"/>
                <a:cs typeface="Arial" panose="020B0604020202020204" pitchFamily="34" charset="0"/>
              </a:rPr>
              <a:t>the regulator.</a:t>
            </a:r>
            <a:r>
              <a:rPr lang="en-US" dirty="0">
                <a:latin typeface="Arial" panose="020B0604020202020204" pitchFamily="34" charset="0"/>
                <a:cs typeface="Arial" panose="020B0604020202020204" pitchFamily="34" charset="0"/>
              </a:rPr>
              <a:t>”</a:t>
            </a:r>
            <a:endParaRPr lang="en-IN" dirty="0">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3D2B1F5F-2C3A-BC41-2F03-F42667655A0B}"/>
              </a:ext>
            </a:extLst>
          </p:cNvPr>
          <p:cNvSpPr txBox="1"/>
          <p:nvPr/>
        </p:nvSpPr>
        <p:spPr>
          <a:xfrm>
            <a:off x="363415" y="1518117"/>
            <a:ext cx="6094206" cy="923330"/>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The limbic system has been found to regulate many core brain functions, including response, reaction,1 behavior, emotion, memory, and learning.</a:t>
            </a:r>
            <a:endParaRPr lang="en-IN" dirty="0">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0CDB26AB-24B1-91B4-F32C-7BF2BC423E52}"/>
              </a:ext>
            </a:extLst>
          </p:cNvPr>
          <p:cNvSpPr txBox="1"/>
          <p:nvPr/>
        </p:nvSpPr>
        <p:spPr>
          <a:xfrm>
            <a:off x="349071" y="3075962"/>
            <a:ext cx="6783249" cy="3410892"/>
          </a:xfrm>
          <a:prstGeom prst="rect">
            <a:avLst/>
          </a:prstGeom>
          <a:noFill/>
        </p:spPr>
        <p:txBody>
          <a:bodyPr wrap="square">
            <a:spAutoFit/>
          </a:bodyPr>
          <a:lstStyle/>
          <a:p>
            <a:r>
              <a:rPr lang="en-US" dirty="0">
                <a:latin typeface="Arial" panose="020B0604020202020204" pitchFamily="34" charset="0"/>
                <a:cs typeface="Arial" panose="020B0604020202020204" pitchFamily="34" charset="0"/>
              </a:rPr>
              <a:t>The limbic system has developed throughout the course of evolution to regulate core functions in mammals and humans. These processes often take the form of:</a:t>
            </a:r>
          </a:p>
          <a:p>
            <a:endParaRPr lang="en-US"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response to a stimulus, such as a new smell, sound, or sight</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level of reaction or motivation, be it self-protection or reward-seeking</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behavior that ensues the emotion associated with that response or behavior</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The memories formed based on the experience</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Any learning or takeaways from the experience</a:t>
            </a:r>
            <a:endParaRPr lang="en-IN" dirty="0">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53FAAE41-16B9-EA11-72C6-5191A9783C68}"/>
              </a:ext>
            </a:extLst>
          </p:cNvPr>
          <p:cNvSpPr txBox="1"/>
          <p:nvPr/>
        </p:nvSpPr>
        <p:spPr>
          <a:xfrm>
            <a:off x="7322372" y="3075961"/>
            <a:ext cx="4704678" cy="3529234"/>
          </a:xfrm>
          <a:prstGeom prst="rect">
            <a:avLst/>
          </a:prstGeom>
          <a:noFill/>
        </p:spPr>
        <p:txBody>
          <a:bodyPr wrap="square">
            <a:spAutoFit/>
          </a:bodyPr>
          <a:lstStyle/>
          <a:p>
            <a:r>
              <a:rPr lang="en-IN" dirty="0">
                <a:latin typeface="Arial" panose="020B0604020202020204" pitchFamily="34" charset="0"/>
                <a:cs typeface="Arial" panose="020B0604020202020204" pitchFamily="34" charset="0"/>
              </a:rPr>
              <a:t>The limbic system generally includes</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the amygdala, thalamus, hypothalamus, hippocampus</a:t>
            </a:r>
          </a:p>
          <a:p>
            <a:r>
              <a:rPr lang="en-IN" dirty="0">
                <a:latin typeface="Arial" panose="020B0604020202020204" pitchFamily="34" charset="0"/>
                <a:cs typeface="Arial" panose="020B0604020202020204" pitchFamily="34" charset="0"/>
              </a:rPr>
              <a:t>numerous functionally and anatomically-related areas that are considered paralimbic structures which include</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 the prefrontal-limbic system</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anterior cingulate cortex (ACC)</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medial temporal network</a:t>
            </a:r>
          </a:p>
          <a:p>
            <a:pPr marL="285750" indent="-285750">
              <a:buFont typeface="Wingdings" panose="05000000000000000000" pitchFamily="2" charset="2"/>
              <a:buChar char="§"/>
            </a:pPr>
            <a:r>
              <a:rPr lang="en-IN" dirty="0" err="1">
                <a:latin typeface="Arial" panose="020B0604020202020204" pitchFamily="34" charset="0"/>
                <a:cs typeface="Arial" panose="020B0604020202020204" pitchFamily="34" charset="0"/>
              </a:rPr>
              <a:t>parahippocampal</a:t>
            </a:r>
            <a:r>
              <a:rPr lang="en-IN" dirty="0">
                <a:latin typeface="Arial" panose="020B0604020202020204" pitchFamily="34" charset="0"/>
                <a:cs typeface="Arial" panose="020B0604020202020204" pitchFamily="34" charset="0"/>
              </a:rPr>
              <a:t> gyrus</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olfactory lobe</a:t>
            </a:r>
          </a:p>
          <a:p>
            <a:pPr marL="285750" indent="-285750">
              <a:buFont typeface="Wingdings" panose="05000000000000000000" pitchFamily="2" charset="2"/>
              <a:buChar char="§"/>
            </a:pPr>
            <a:r>
              <a:rPr lang="en-IN" dirty="0">
                <a:latin typeface="Arial" panose="020B0604020202020204" pitchFamily="34" charset="0"/>
                <a:cs typeface="Arial" panose="020B0604020202020204" pitchFamily="34" charset="0"/>
              </a:rPr>
              <a:t>the ventral tegmental area (VTA).</a:t>
            </a:r>
          </a:p>
        </p:txBody>
      </p:sp>
      <p:pic>
        <p:nvPicPr>
          <p:cNvPr id="5122" name="Picture 2" descr="LIMBIC_SAG">
            <a:extLst>
              <a:ext uri="{FF2B5EF4-FFF2-40B4-BE49-F238E27FC236}">
                <a16:creationId xmlns:a16="http://schemas.microsoft.com/office/drawing/2014/main" id="{02B2B5D9-EAC4-AB2B-F184-3F15FDDCD4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05228" y="88674"/>
            <a:ext cx="3625089" cy="2819514"/>
          </a:xfrm>
          <a:prstGeom prst="rect">
            <a:avLst/>
          </a:prstGeom>
          <a:noFill/>
          <a:extLst>
            <a:ext uri="{909E8E84-426E-40DD-AFC4-6F175D3DCCD1}">
              <a14:hiddenFill xmlns:a14="http://schemas.microsoft.com/office/drawing/2010/main">
                <a:solidFill>
                  <a:srgbClr val="FFFFFF"/>
                </a:solidFill>
              </a14:hiddenFill>
            </a:ext>
          </a:extLst>
        </p:spPr>
      </p:pic>
      <p:cxnSp>
        <p:nvCxnSpPr>
          <p:cNvPr id="2" name="Straight Connector 1">
            <a:extLst>
              <a:ext uri="{FF2B5EF4-FFF2-40B4-BE49-F238E27FC236}">
                <a16:creationId xmlns:a16="http://schemas.microsoft.com/office/drawing/2014/main" id="{1B3E4EE3-E427-0DAA-1096-076C950DE018}"/>
              </a:ext>
            </a:extLst>
          </p:cNvPr>
          <p:cNvCxnSpPr/>
          <p:nvPr/>
        </p:nvCxnSpPr>
        <p:spPr>
          <a:xfrm>
            <a:off x="172370" y="590382"/>
            <a:ext cx="604555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597386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a:extLst>
              <a:ext uri="{FF2B5EF4-FFF2-40B4-BE49-F238E27FC236}">
                <a16:creationId xmlns:a16="http://schemas.microsoft.com/office/drawing/2014/main" id="{B77805BB-9D36-BFB6-F719-CF8A04150A75}"/>
              </a:ext>
            </a:extLst>
          </p:cNvPr>
          <p:cNvSpPr txBox="1"/>
          <p:nvPr/>
        </p:nvSpPr>
        <p:spPr>
          <a:xfrm>
            <a:off x="363940" y="318682"/>
            <a:ext cx="6488682" cy="6217087"/>
          </a:xfrm>
          <a:prstGeom prst="rect">
            <a:avLst/>
          </a:prstGeom>
          <a:noFill/>
        </p:spPr>
        <p:txBody>
          <a:bodyPr wrap="square">
            <a:spAutoFit/>
          </a:bodyPr>
          <a:lstStyle/>
          <a:p>
            <a:r>
              <a:rPr lang="en-US" sz="2800" b="1" dirty="0">
                <a:latin typeface="Arial" panose="020B0604020202020204" pitchFamily="34" charset="0"/>
                <a:cs typeface="Arial" panose="020B0604020202020204" pitchFamily="34" charset="0"/>
              </a:rPr>
              <a:t>Visual (Occipital) network</a:t>
            </a:r>
          </a:p>
          <a:p>
            <a:endParaRPr lang="en-US" sz="2800" b="1"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visual system’s name best describes its function as </a:t>
            </a:r>
            <a:r>
              <a:rPr lang="en-US" i="1" dirty="0">
                <a:latin typeface="Arial" panose="020B0604020202020204" pitchFamily="34" charset="0"/>
                <a:cs typeface="Arial" panose="020B0604020202020204" pitchFamily="34" charset="0"/>
              </a:rPr>
              <a:t>“the observer.”</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The visual system controls sight and visual processing.</a:t>
            </a:r>
          </a:p>
          <a:p>
            <a:r>
              <a:rPr lang="en-US" dirty="0">
                <a:latin typeface="Arial" panose="020B0604020202020204" pitchFamily="34" charset="0"/>
                <a:cs typeface="Arial" panose="020B0604020202020204" pitchFamily="34" charset="0"/>
              </a:rPr>
              <a:t>Works toward the common goal of turning light into something recognizable.</a:t>
            </a:r>
          </a:p>
          <a:p>
            <a:r>
              <a:rPr lang="en-US" dirty="0">
                <a:latin typeface="Arial" panose="020B0604020202020204" pitchFamily="34" charset="0"/>
                <a:cs typeface="Arial" panose="020B0604020202020204" pitchFamily="34" charset="0"/>
              </a:rPr>
              <a:t> </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Together, they:</a:t>
            </a:r>
          </a:p>
          <a:p>
            <a:pPr marL="623888">
              <a:buFont typeface="Arial" panose="020B0604020202020204" pitchFamily="34" charset="0"/>
              <a:buChar char="•"/>
            </a:pPr>
            <a:r>
              <a:rPr lang="en-US" dirty="0">
                <a:latin typeface="Arial" panose="020B0604020202020204" pitchFamily="34" charset="0"/>
                <a:cs typeface="Arial" panose="020B0604020202020204" pitchFamily="34" charset="0"/>
              </a:rPr>
              <a:t>	Engage in visual processing</a:t>
            </a:r>
          </a:p>
          <a:p>
            <a:pPr marL="903288" indent="-282575">
              <a:buFont typeface="Arial" panose="020B0604020202020204" pitchFamily="34" charset="0"/>
              <a:buChar char="•"/>
            </a:pPr>
            <a:r>
              <a:rPr lang="en-US" dirty="0">
                <a:latin typeface="Arial" panose="020B0604020202020204" pitchFamily="34" charset="0"/>
                <a:cs typeface="Arial" panose="020B0604020202020204" pitchFamily="34" charset="0"/>
              </a:rPr>
              <a:t>Analyzing motion</a:t>
            </a:r>
          </a:p>
          <a:p>
            <a:pPr marL="903288" indent="-282575">
              <a:buFont typeface="Arial" panose="020B0604020202020204" pitchFamily="34" charset="0"/>
              <a:buChar char="•"/>
            </a:pPr>
            <a:r>
              <a:rPr lang="en-US" dirty="0">
                <a:latin typeface="Arial" panose="020B0604020202020204" pitchFamily="34" charset="0"/>
                <a:cs typeface="Arial" panose="020B0604020202020204" pitchFamily="34" charset="0"/>
              </a:rPr>
              <a:t>Recognize patterns, textures, and faces</a:t>
            </a:r>
          </a:p>
          <a:p>
            <a:pPr marL="903288" indent="-282575">
              <a:buFont typeface="Arial" panose="020B0604020202020204" pitchFamily="34" charset="0"/>
              <a:buChar char="•"/>
            </a:pPr>
            <a:r>
              <a:rPr lang="en-US" dirty="0">
                <a:latin typeface="Arial" panose="020B0604020202020204" pitchFamily="34" charset="0"/>
                <a:cs typeface="Arial" panose="020B0604020202020204" pitchFamily="34" charset="0"/>
              </a:rPr>
              <a:t>Identify the location of objects, buildings, or people in space</a:t>
            </a:r>
          </a:p>
          <a:p>
            <a:pPr marL="903288" indent="-282575">
              <a:buFont typeface="Arial" panose="020B0604020202020204" pitchFamily="34" charset="0"/>
              <a:buChar char="•"/>
            </a:pPr>
            <a:r>
              <a:rPr lang="en-US" dirty="0">
                <a:latin typeface="Arial" panose="020B0604020202020204" pitchFamily="34" charset="0"/>
                <a:cs typeface="Arial" panose="020B0604020202020204" pitchFamily="34" charset="0"/>
              </a:rPr>
              <a:t>Determining the function and permanence of objects</a:t>
            </a:r>
          </a:p>
          <a:p>
            <a:pPr marL="903288" indent="-282575">
              <a:buFont typeface="Arial" panose="020B0604020202020204" pitchFamily="34" charset="0"/>
              <a:buChar char="•"/>
            </a:pPr>
            <a:r>
              <a:rPr lang="en-US" dirty="0">
                <a:latin typeface="Arial" panose="020B0604020202020204" pitchFamily="34" charset="0"/>
                <a:cs typeface="Arial" panose="020B0604020202020204" pitchFamily="34" charset="0"/>
              </a:rPr>
              <a:t>Aid in problem solving</a:t>
            </a:r>
          </a:p>
          <a:p>
            <a:pPr marL="903288" indent="-282575">
              <a:buFont typeface="Arial" panose="020B0604020202020204" pitchFamily="34" charset="0"/>
              <a:buChar char="•"/>
            </a:pPr>
            <a:r>
              <a:rPr lang="en-US" dirty="0">
                <a:latin typeface="Arial" panose="020B0604020202020204" pitchFamily="34" charset="0"/>
                <a:cs typeface="Arial" panose="020B0604020202020204" pitchFamily="34" charset="0"/>
              </a:rPr>
              <a:t>Reinforce visually learned behaviors</a:t>
            </a:r>
            <a:endParaRPr lang="en-IN"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7B6E61E7-96AF-0BFC-14E5-1B0892666C6B}"/>
              </a:ext>
            </a:extLst>
          </p:cNvPr>
          <p:cNvSpPr txBox="1"/>
          <p:nvPr/>
        </p:nvSpPr>
        <p:spPr>
          <a:xfrm>
            <a:off x="7329544" y="3011727"/>
            <a:ext cx="4862456" cy="3693319"/>
          </a:xfrm>
          <a:prstGeom prst="rect">
            <a:avLst/>
          </a:prstGeom>
          <a:noFill/>
        </p:spPr>
        <p:txBody>
          <a:bodyPr wrap="square">
            <a:spAutoFit/>
          </a:bodyPr>
          <a:lstStyle/>
          <a:p>
            <a:r>
              <a:rPr lang="en-US" b="1" dirty="0">
                <a:latin typeface="Arial" panose="020B0604020202020204" pitchFamily="34" charset="0"/>
                <a:cs typeface="Arial" panose="020B0604020202020204" pitchFamily="34" charset="0"/>
              </a:rPr>
              <a:t>The visual system works closely with many of the brain’s networks:</a:t>
            </a:r>
          </a:p>
          <a:p>
            <a:endParaRPr lang="en-US" dirty="0">
              <a:latin typeface="Arial" panose="020B0604020202020204" pitchFamily="34" charset="0"/>
              <a:cs typeface="Arial" panose="020B0604020202020204" pitchFamily="34" charset="0"/>
            </a:endParaRPr>
          </a:p>
          <a:p>
            <a:pPr marL="714375" indent="-268288">
              <a:buFont typeface="Wingdings" panose="05000000000000000000" pitchFamily="2" charset="2"/>
              <a:buChar char="§"/>
            </a:pPr>
            <a:r>
              <a:rPr lang="en-US" dirty="0">
                <a:latin typeface="Arial" panose="020B0604020202020204" pitchFamily="34" charset="0"/>
                <a:cs typeface="Arial" panose="020B0604020202020204" pitchFamily="34" charset="0"/>
              </a:rPr>
              <a:t>Dorsal attention network (DAN) for reading and general visual processing.</a:t>
            </a:r>
          </a:p>
          <a:p>
            <a:pPr marL="714375" indent="-268288">
              <a:buFont typeface="Wingdings" panose="05000000000000000000" pitchFamily="2" charset="2"/>
              <a:buChar char="§"/>
            </a:pPr>
            <a:r>
              <a:rPr lang="en-US" dirty="0">
                <a:latin typeface="Arial" panose="020B0604020202020204" pitchFamily="34" charset="0"/>
                <a:cs typeface="Arial" panose="020B0604020202020204" pitchFamily="34" charset="0"/>
              </a:rPr>
              <a:t>Sensorimotor network for early development and imitation learning.</a:t>
            </a:r>
          </a:p>
          <a:p>
            <a:pPr marL="714375" indent="-268288">
              <a:buFont typeface="Wingdings" panose="05000000000000000000" pitchFamily="2" charset="2"/>
              <a:buChar char="§"/>
            </a:pPr>
            <a:r>
              <a:rPr lang="en-US" dirty="0">
                <a:latin typeface="Arial" panose="020B0604020202020204" pitchFamily="34" charset="0"/>
                <a:cs typeface="Arial" panose="020B0604020202020204" pitchFamily="34" charset="0"/>
              </a:rPr>
              <a:t>Limbic system for visual memory and processing threat-based stimuli noticed in an individual’s peripheral vision.</a:t>
            </a:r>
          </a:p>
          <a:p>
            <a:pPr marL="714375" indent="-268288">
              <a:buFont typeface="Wingdings" panose="05000000000000000000" pitchFamily="2" charset="2"/>
              <a:buChar char="§"/>
            </a:pPr>
            <a:r>
              <a:rPr lang="en-US" dirty="0">
                <a:latin typeface="Arial" panose="020B0604020202020204" pitchFamily="34" charset="0"/>
                <a:cs typeface="Arial" panose="020B0604020202020204" pitchFamily="34" charset="0"/>
              </a:rPr>
              <a:t>Salience network for self-control when presented with tempting imagery, as well as emotional empathy.</a:t>
            </a:r>
            <a:endParaRPr lang="en-IN" dirty="0">
              <a:latin typeface="Arial" panose="020B0604020202020204" pitchFamily="34" charset="0"/>
              <a:cs typeface="Arial" panose="020B0604020202020204" pitchFamily="34" charset="0"/>
            </a:endParaRPr>
          </a:p>
        </p:txBody>
      </p:sp>
      <p:pic>
        <p:nvPicPr>
          <p:cNvPr id="4098" name="Picture 2" descr="BN-visual">
            <a:extLst>
              <a:ext uri="{FF2B5EF4-FFF2-40B4-BE49-F238E27FC236}">
                <a16:creationId xmlns:a16="http://schemas.microsoft.com/office/drawing/2014/main" id="{61C24244-535F-C16F-3A63-70F8486695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95379" y="0"/>
            <a:ext cx="3750986" cy="2934491"/>
          </a:xfrm>
          <a:prstGeom prst="rect">
            <a:avLst/>
          </a:prstGeom>
          <a:noFill/>
          <a:extLst>
            <a:ext uri="{909E8E84-426E-40DD-AFC4-6F175D3DCCD1}">
              <a14:hiddenFill xmlns:a14="http://schemas.microsoft.com/office/drawing/2010/main">
                <a:solidFill>
                  <a:srgbClr val="FFFFFF"/>
                </a:solidFill>
              </a14:hiddenFill>
            </a:ext>
          </a:extLst>
        </p:spPr>
      </p:pic>
      <p:cxnSp>
        <p:nvCxnSpPr>
          <p:cNvPr id="2" name="Straight Connector 1">
            <a:extLst>
              <a:ext uri="{FF2B5EF4-FFF2-40B4-BE49-F238E27FC236}">
                <a16:creationId xmlns:a16="http://schemas.microsoft.com/office/drawing/2014/main" id="{7DB644E1-B1B8-B457-9A23-388835279D94}"/>
              </a:ext>
            </a:extLst>
          </p:cNvPr>
          <p:cNvCxnSpPr/>
          <p:nvPr/>
        </p:nvCxnSpPr>
        <p:spPr>
          <a:xfrm>
            <a:off x="226158" y="828341"/>
            <a:ext cx="604555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142283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706</TotalTime>
  <Words>1292</Words>
  <Application>Microsoft Office PowerPoint</Application>
  <PresentationFormat>Widescreen</PresentationFormat>
  <Paragraphs>163</Paragraphs>
  <Slides>12</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Montserrat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Priya Chatterjee</dc:creator>
  <cp:lastModifiedBy>Priya Chatterjee</cp:lastModifiedBy>
  <cp:revision>7</cp:revision>
  <dcterms:created xsi:type="dcterms:W3CDTF">2024-01-21T14:39:24Z</dcterms:created>
  <dcterms:modified xsi:type="dcterms:W3CDTF">2024-01-25T04:05:51Z</dcterms:modified>
</cp:coreProperties>
</file>

<file path=docProps/thumbnail.jpeg>
</file>